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0" autoAdjust="0"/>
    <p:restoredTop sz="94660"/>
  </p:normalViewPr>
  <p:slideViewPr>
    <p:cSldViewPr snapToGrid="0">
      <p:cViewPr>
        <p:scale>
          <a:sx n="33" d="100"/>
          <a:sy n="33" d="100"/>
        </p:scale>
        <p:origin x="1536" y="-39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F6988DC3-2868-4E38-A225-857DD975B17B}"/>
              </a:ext>
            </a:extLst>
          </p:cNvPr>
          <p:cNvGrpSpPr/>
          <p:nvPr/>
        </p:nvGrpSpPr>
        <p:grpSpPr>
          <a:xfrm>
            <a:off x="0" y="3334872"/>
            <a:ext cx="30275211" cy="37705552"/>
            <a:chOff x="0" y="3334872"/>
            <a:chExt cx="30275211" cy="37705552"/>
          </a:xfrm>
        </p:grpSpPr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DDF27ADC-E51D-498D-B95F-54418EEF6C67}"/>
                </a:ext>
              </a:extLst>
            </p:cNvPr>
            <p:cNvSpPr/>
            <p:nvPr/>
          </p:nvSpPr>
          <p:spPr>
            <a:xfrm>
              <a:off x="0" y="3334872"/>
              <a:ext cx="30275211" cy="37705552"/>
            </a:xfrm>
            <a:prstGeom prst="rect">
              <a:avLst/>
            </a:prstGeom>
            <a:gradFill flip="none" rotWithShape="1">
              <a:gsLst>
                <a:gs pos="100000">
                  <a:srgbClr val="AF434D"/>
                </a:gs>
                <a:gs pos="43000">
                  <a:srgbClr val="2E3A4F"/>
                </a:gs>
                <a:gs pos="0">
                  <a:schemeClr val="tx2"/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6" name="사각형: 둥근 모서리 25">
              <a:extLst>
                <a:ext uri="{FF2B5EF4-FFF2-40B4-BE49-F238E27FC236}">
                  <a16:creationId xmlns:a16="http://schemas.microsoft.com/office/drawing/2014/main" id="{8B9692B8-82B1-4505-A97F-ED5E163D1B57}"/>
                </a:ext>
              </a:extLst>
            </p:cNvPr>
            <p:cNvSpPr/>
            <p:nvPr/>
          </p:nvSpPr>
          <p:spPr>
            <a:xfrm>
              <a:off x="294968" y="7976586"/>
              <a:ext cx="29555767" cy="32669969"/>
            </a:xfrm>
            <a:prstGeom prst="roundRect">
              <a:avLst>
                <a:gd name="adj" fmla="val 1603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F7663671-E5AE-442D-895A-B56F31961225}"/>
              </a:ext>
            </a:extLst>
          </p:cNvPr>
          <p:cNvSpPr/>
          <p:nvPr/>
        </p:nvSpPr>
        <p:spPr>
          <a:xfrm>
            <a:off x="3743955" y="3746494"/>
            <a:ext cx="244450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600" b="1" dirty="0" err="1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차량용</a:t>
            </a:r>
            <a:r>
              <a:rPr lang="ko-KR" altLang="en-US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HD</a:t>
            </a:r>
            <a:r>
              <a:rPr lang="ko-KR" altLang="en-US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급 </a:t>
            </a:r>
            <a:r>
              <a:rPr lang="en-US" altLang="ko-KR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Depth </a:t>
            </a:r>
            <a:r>
              <a:rPr lang="ko-KR" altLang="en-US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추출 </a:t>
            </a:r>
            <a:r>
              <a:rPr lang="en-US" altLang="ko-KR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ASIC</a:t>
            </a:r>
            <a:r>
              <a:rPr lang="ko-KR" altLang="en-US" sz="96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B40B9F-2245-4B43-8ACD-D39022C4F6E7}"/>
              </a:ext>
            </a:extLst>
          </p:cNvPr>
          <p:cNvSpPr txBox="1"/>
          <p:nvPr/>
        </p:nvSpPr>
        <p:spPr>
          <a:xfrm>
            <a:off x="12413666" y="6801212"/>
            <a:ext cx="54393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dirty="0" err="1">
                <a:solidFill>
                  <a:schemeClr val="bg2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민경국</a:t>
            </a:r>
            <a:r>
              <a:rPr lang="en-US" altLang="ko-KR" sz="6000" dirty="0">
                <a:solidFill>
                  <a:schemeClr val="bg2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,  </a:t>
            </a:r>
            <a:r>
              <a:rPr lang="ko-KR" altLang="en-US" sz="6000" dirty="0">
                <a:solidFill>
                  <a:schemeClr val="bg2">
                    <a:lumMod val="7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문병인</a:t>
            </a:r>
            <a:endParaRPr lang="ko-KR" altLang="en-US" sz="6000" dirty="0">
              <a:solidFill>
                <a:schemeClr val="bg2">
                  <a:lumMod val="75000"/>
                </a:schemeClr>
              </a:solidFill>
              <a:latin typeface="Adobe Fan Heiti Std B" panose="020B0700000000000000" pitchFamily="34" charset="-128"/>
              <a:ea typeface="HY견고딕" panose="02030600000101010101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EAE2FC6-356C-4A24-99FF-46E2B4B2A4A9}"/>
              </a:ext>
            </a:extLst>
          </p:cNvPr>
          <p:cNvSpPr/>
          <p:nvPr/>
        </p:nvSpPr>
        <p:spPr>
          <a:xfrm>
            <a:off x="10864240" y="5727775"/>
            <a:ext cx="91640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4800" dirty="0">
                <a:solidFill>
                  <a:schemeClr val="bg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경북대학교 </a:t>
            </a:r>
            <a:r>
              <a:rPr lang="en-US" altLang="ko-KR" sz="4800" dirty="0">
                <a:solidFill>
                  <a:schemeClr val="bg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IT</a:t>
            </a:r>
            <a:r>
              <a:rPr lang="ko-KR" altLang="en-US" sz="4800" dirty="0">
                <a:solidFill>
                  <a:schemeClr val="bg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대학 전자공학부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6345B737-D146-44A0-B7F5-44ACCB015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163" y="41200135"/>
            <a:ext cx="3816897" cy="1450658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0675864F-D80F-4A70-8712-11C19B93E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377" y="41345125"/>
            <a:ext cx="4252966" cy="1305668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50AEE616-3872-4C67-9019-2F9E15B58604}"/>
              </a:ext>
            </a:extLst>
          </p:cNvPr>
          <p:cNvSpPr/>
          <p:nvPr/>
        </p:nvSpPr>
        <p:spPr>
          <a:xfrm>
            <a:off x="919374" y="8849692"/>
            <a:ext cx="16321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800" b="1" dirty="0">
                <a:latin typeface="+mj-ea"/>
              </a:rPr>
              <a:t> </a:t>
            </a:r>
            <a:r>
              <a:rPr lang="ko-KR" altLang="en-US" sz="4800" b="1" dirty="0">
                <a:latin typeface="+mj-ea"/>
              </a:rPr>
              <a:t>서론</a:t>
            </a:r>
            <a:endParaRPr lang="en-US" altLang="ko-KR" sz="4800" b="1" dirty="0">
              <a:latin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2262340-6B6B-4DC3-8BAB-FE744A1082FA}"/>
              </a:ext>
            </a:extLst>
          </p:cNvPr>
          <p:cNvSpPr/>
          <p:nvPr/>
        </p:nvSpPr>
        <p:spPr>
          <a:xfrm>
            <a:off x="1705496" y="9764404"/>
            <a:ext cx="26815013" cy="347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ko-KR" altLang="en-US" sz="36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정합은 좌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우 두 대의 카메라를 이용해 두 영상 내에서 동일 지점에 해당하는 대응점을 찾아 두 대응점 간의 시차 정보를 획득하여 영상의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차원 깊이 정보를 획득하는 비전 기술이다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정합에서 가장 중요한 고려사항은 정확한 깊이 정보와 실시간 성능이며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하드웨어로 구현 시에는 하드웨어 비용도 중요한 고려사항이다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이러한 목표를 달성하기 위해서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[1]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에서 제안한 연산 복잡도가 낮은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VCTCA(vertical census transform with a cost aggregation)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와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SAD(sum of absolute differences)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를 결합한 스테레오 정합 알고리즘과 하드웨어 구조를 기반으로 스테레오 정합 프로세서를 설계하였고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삼성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65nm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공정을 사용하여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ASIC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으로 구현하였다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  <a:r>
              <a:rPr lang="en-US" altLang="ko-KR" sz="36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307BB560-AF56-4FF9-90B2-FFE3C26F64D2}"/>
              </a:ext>
            </a:extLst>
          </p:cNvPr>
          <p:cNvSpPr/>
          <p:nvPr/>
        </p:nvSpPr>
        <p:spPr>
          <a:xfrm>
            <a:off x="919374" y="13759956"/>
            <a:ext cx="1606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800" b="1" dirty="0">
                <a:latin typeface="+mj-ea"/>
              </a:rPr>
              <a:t> </a:t>
            </a:r>
            <a:r>
              <a:rPr lang="ko-KR" altLang="en-US" sz="4800" b="1" dirty="0">
                <a:latin typeface="+mj-ea"/>
              </a:rPr>
              <a:t>스테레오 정합 프로세서의 하드웨어 구조</a:t>
            </a:r>
            <a:endParaRPr lang="en-US" altLang="ko-KR" sz="4800" b="1" dirty="0">
              <a:latin typeface="+mj-ea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03C6BAE6-3315-4ECC-B557-BC34385CE906}"/>
              </a:ext>
            </a:extLst>
          </p:cNvPr>
          <p:cNvSpPr/>
          <p:nvPr/>
        </p:nvSpPr>
        <p:spPr>
          <a:xfrm>
            <a:off x="2200788" y="14972847"/>
            <a:ext cx="259686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altLang="ko-KR" sz="4400" dirty="0">
              <a:latin typeface="+mn-ea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80BB44C-A74B-46F3-B666-F8D63A60C20D}"/>
              </a:ext>
            </a:extLst>
          </p:cNvPr>
          <p:cNvSpPr/>
          <p:nvPr/>
        </p:nvSpPr>
        <p:spPr>
          <a:xfrm>
            <a:off x="1717318" y="14679655"/>
            <a:ext cx="14458202" cy="411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ko-KR" sz="36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정합 프로세서는 그림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1.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과 같이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렉티피케이션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된 스테레오 이미지를 실시간으로 입력을 받아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SAD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모듈과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VCTCA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모듈을 통해 시차를 추출하여 알고리즘 교차 검사와 좌우 교차 검사를 수행한 후 후처리를 과정을 거쳐 깊이 정보를 출력하는 구조로 설계하였다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부가적인 기능으로 교차 검사 전의 초기 시차 값으로 깊이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맵을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추출하여 출력 가능하도록 설계 하였다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C6142086-FF4A-4128-8574-755823DC161A}"/>
              </a:ext>
            </a:extLst>
          </p:cNvPr>
          <p:cNvSpPr/>
          <p:nvPr/>
        </p:nvSpPr>
        <p:spPr>
          <a:xfrm>
            <a:off x="919374" y="19288066"/>
            <a:ext cx="1606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800" b="1" dirty="0">
                <a:latin typeface="+mj-ea"/>
              </a:rPr>
              <a:t> ASIC </a:t>
            </a:r>
            <a:r>
              <a:rPr lang="ko-KR" altLang="en-US" sz="4800" b="1" dirty="0">
                <a:latin typeface="+mj-ea"/>
              </a:rPr>
              <a:t>설계</a:t>
            </a:r>
            <a:r>
              <a:rPr lang="en-US" altLang="ko-KR" sz="4800" b="1" dirty="0">
                <a:latin typeface="+mj-ea"/>
              </a:rPr>
              <a:t> 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6723CFD1-31D2-47C8-A6EC-E47CE237B6FA}"/>
              </a:ext>
            </a:extLst>
          </p:cNvPr>
          <p:cNvSpPr/>
          <p:nvPr/>
        </p:nvSpPr>
        <p:spPr>
          <a:xfrm>
            <a:off x="919374" y="23428913"/>
            <a:ext cx="1606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800" b="1" dirty="0">
                <a:latin typeface="+mj-ea"/>
              </a:rPr>
              <a:t> </a:t>
            </a:r>
            <a:r>
              <a:rPr lang="ko-KR" altLang="en-US" sz="4800" b="1" dirty="0">
                <a:latin typeface="+mj-ea"/>
              </a:rPr>
              <a:t>칩 동작 검증</a:t>
            </a:r>
            <a:r>
              <a:rPr lang="en-US" altLang="ko-KR" sz="4800" b="1" dirty="0">
                <a:latin typeface="+mj-ea"/>
              </a:rPr>
              <a:t> 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9763EF06-8064-4936-A076-9E79F4A6C4B6}"/>
              </a:ext>
            </a:extLst>
          </p:cNvPr>
          <p:cNvSpPr/>
          <p:nvPr/>
        </p:nvSpPr>
        <p:spPr>
          <a:xfrm>
            <a:off x="919374" y="30285618"/>
            <a:ext cx="1606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800" b="1" dirty="0">
                <a:latin typeface="+mj-ea"/>
              </a:rPr>
              <a:t> </a:t>
            </a:r>
            <a:r>
              <a:rPr lang="ko-KR" altLang="en-US" sz="4800" b="1" dirty="0">
                <a:latin typeface="+mj-ea"/>
              </a:rPr>
              <a:t>결론</a:t>
            </a:r>
            <a:endParaRPr lang="en-US" altLang="ko-KR" sz="4800" b="1" dirty="0">
              <a:latin typeface="+mj-ea"/>
            </a:endParaRPr>
          </a:p>
        </p:txBody>
      </p:sp>
      <p:pic>
        <p:nvPicPr>
          <p:cNvPr id="38" name="그림 37" descr="C:\Users\SoC_sidabari\AppData\Local\Microsoft\Windows\INetCache\Content.Word\ss1603.png">
            <a:extLst>
              <a:ext uri="{FF2B5EF4-FFF2-40B4-BE49-F238E27FC236}">
                <a16:creationId xmlns:a16="http://schemas.microsoft.com/office/drawing/2014/main" id="{EC37E0B3-AECC-446F-BE67-178AC7CD55F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0224" y="24088264"/>
            <a:ext cx="5547360" cy="554736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직사각형 40">
            <a:extLst>
              <a:ext uri="{FF2B5EF4-FFF2-40B4-BE49-F238E27FC236}">
                <a16:creationId xmlns:a16="http://schemas.microsoft.com/office/drawing/2014/main" id="{1BF88C93-8BFD-4393-AAE3-B7389AD52F9E}"/>
              </a:ext>
            </a:extLst>
          </p:cNvPr>
          <p:cNvSpPr/>
          <p:nvPr/>
        </p:nvSpPr>
        <p:spPr>
          <a:xfrm>
            <a:off x="919374" y="36349539"/>
            <a:ext cx="15273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800" b="1" dirty="0">
                <a:latin typeface="+mj-ea"/>
              </a:rPr>
              <a:t> 참고문헌</a:t>
            </a:r>
            <a:endParaRPr lang="en-US" altLang="ko-KR" sz="4800" b="1" dirty="0">
              <a:latin typeface="+mj-ea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43DBF7A4-D5AE-477D-A716-228DB5BFE08F}"/>
              </a:ext>
            </a:extLst>
          </p:cNvPr>
          <p:cNvSpPr/>
          <p:nvPr/>
        </p:nvSpPr>
        <p:spPr>
          <a:xfrm>
            <a:off x="2551552" y="37171722"/>
            <a:ext cx="254113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3200" dirty="0" err="1">
                <a:latin typeface="굴림" panose="020B0600000101010101" pitchFamily="50" charset="-127"/>
                <a:ea typeface="굴림" panose="020B0600000101010101" pitchFamily="50" charset="-127"/>
              </a:rPr>
              <a:t>Kyeong-ryeol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Bae and </a:t>
            </a:r>
            <a:r>
              <a:rPr lang="en-US" altLang="ko-KR" sz="3200" dirty="0" err="1">
                <a:latin typeface="굴림" panose="020B0600000101010101" pitchFamily="50" charset="-127"/>
                <a:ea typeface="굴림" panose="020B0600000101010101" pitchFamily="50" charset="-127"/>
              </a:rPr>
              <a:t>Byungin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Moon An accurate and cost-effective stereo matching algorithm and processor for real-time embedded multimedia systems. Multimedia Tools and Applications, Sep. 2017;76(17):17907-17922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0EBECDE9-FF9B-43AC-B019-39DDFEBE4FAD}"/>
              </a:ext>
            </a:extLst>
          </p:cNvPr>
          <p:cNvSpPr/>
          <p:nvPr/>
        </p:nvSpPr>
        <p:spPr>
          <a:xfrm>
            <a:off x="1742566" y="37186583"/>
            <a:ext cx="841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[1]</a:t>
            </a: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E1808218-8186-415E-A717-1FDE5E7A25C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0527" y="13731653"/>
            <a:ext cx="12567057" cy="5444025"/>
          </a:xfrm>
          <a:prstGeom prst="rect">
            <a:avLst/>
          </a:prstGeom>
        </p:spPr>
      </p:pic>
      <p:sp>
        <p:nvSpPr>
          <p:cNvPr id="45" name="직사각형 44">
            <a:extLst>
              <a:ext uri="{FF2B5EF4-FFF2-40B4-BE49-F238E27FC236}">
                <a16:creationId xmlns:a16="http://schemas.microsoft.com/office/drawing/2014/main" id="{0903C12E-3D8B-419F-B366-FA26BABA366E}"/>
              </a:ext>
            </a:extLst>
          </p:cNvPr>
          <p:cNvSpPr/>
          <p:nvPr/>
        </p:nvSpPr>
        <p:spPr>
          <a:xfrm>
            <a:off x="16994761" y="19194721"/>
            <a:ext cx="126519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그림 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1.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정합 프로세서의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하드웨어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구조</a:t>
            </a:r>
            <a:endParaRPr lang="en-US" altLang="ko-KR" sz="32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CC0DBB29-F8F1-4699-869D-D02AE311A03C}"/>
              </a:ext>
            </a:extLst>
          </p:cNvPr>
          <p:cNvSpPr/>
          <p:nvPr/>
        </p:nvSpPr>
        <p:spPr>
          <a:xfrm>
            <a:off x="19044401" y="22629997"/>
            <a:ext cx="5547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표 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1. ASIC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 설계 사양</a:t>
            </a:r>
            <a:endParaRPr lang="en-US" altLang="ko-KR" sz="32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86290682-7095-412C-AA5A-8DC71A881936}"/>
              </a:ext>
            </a:extLst>
          </p:cNvPr>
          <p:cNvSpPr/>
          <p:nvPr/>
        </p:nvSpPr>
        <p:spPr>
          <a:xfrm>
            <a:off x="23856798" y="29733987"/>
            <a:ext cx="39419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그림 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2.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칩 레이아웃</a:t>
            </a:r>
            <a:endParaRPr lang="en-US" altLang="ko-KR" sz="32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C89EEEB-1DB2-42BC-AA55-C00F19D1948A}"/>
              </a:ext>
            </a:extLst>
          </p:cNvPr>
          <p:cNvSpPr/>
          <p:nvPr/>
        </p:nvSpPr>
        <p:spPr>
          <a:xfrm>
            <a:off x="18875543" y="35222125"/>
            <a:ext cx="87551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그림 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3.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칩 동작 검증 플랫폼 </a:t>
            </a:r>
            <a:endParaRPr lang="en-US" altLang="ko-KR" sz="32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B1B101A3-829F-4EE1-98A0-12D7F3EAA51D}"/>
              </a:ext>
            </a:extLst>
          </p:cNvPr>
          <p:cNvSpPr/>
          <p:nvPr/>
        </p:nvSpPr>
        <p:spPr>
          <a:xfrm>
            <a:off x="1705383" y="20213419"/>
            <a:ext cx="14458202" cy="2717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앞서 설계된 하드웨어 구조를 기반으로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Verilog HDL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로 설계하였으며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FPGA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를 통해 검증하였다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정합 프로세서의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ASIC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설계 사양은 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1.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과 같다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FPGA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를 통해 검증된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HDL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코드를 기반으로 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2.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의 과정을 순차적으로 진행하였으며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최종적인 칩 레이아웃은 그림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2.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와 같다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C6B59F4C-3B5E-4D26-9098-8DE9D6F36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252684"/>
              </p:ext>
            </p:extLst>
          </p:nvPr>
        </p:nvGraphicFramePr>
        <p:xfrm>
          <a:off x="17013792" y="24106010"/>
          <a:ext cx="6454182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2794578422"/>
                    </a:ext>
                  </a:extLst>
                </a:gridCol>
                <a:gridCol w="694182">
                  <a:extLst>
                    <a:ext uri="{9D8B030D-6E8A-4147-A177-3AD203B41FA5}">
                      <a16:colId xmlns:a16="http://schemas.microsoft.com/office/drawing/2014/main" val="1610785502"/>
                    </a:ext>
                  </a:extLst>
                </a:gridCol>
                <a:gridCol w="4860000">
                  <a:extLst>
                    <a:ext uri="{9D8B030D-6E8A-4147-A177-3AD203B41FA5}">
                      <a16:colId xmlns:a16="http://schemas.microsoft.com/office/drawing/2014/main" val="36545095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Phase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Task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00" dirty="0">
                          <a:effectLst/>
                        </a:rPr>
                        <a:t>Description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786725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00" dirty="0">
                          <a:effectLst/>
                        </a:rPr>
                        <a:t>Front-end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1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RTL Design &amp; Function Simulation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015878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2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Synthesis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000022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3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Design Rule Check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121770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4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Formal Verification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719998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5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Pre-layout Static Timing Analysis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337178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6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Pre-layout Simulation with SDF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587422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2800" kern="100" dirty="0">
                          <a:effectLst/>
                        </a:rPr>
                        <a:t>Back-end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7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Place &amp; Route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894974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8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RC Extraction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099950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9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Post-layout Static Timing Analysis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049505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10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Post-layout Simulation with SDF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8230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11</a:t>
                      </a:r>
                      <a:endParaRPr lang="ko-KR" alt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Static Power Analysis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792824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12</a:t>
                      </a:r>
                      <a:endParaRPr lang="ko-KR" altLang="en-US" sz="2800" dirty="0"/>
                    </a:p>
                  </a:txBody>
                  <a:tcPr marL="0" marR="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kern="100" dirty="0">
                          <a:effectLst/>
                        </a:rPr>
                        <a:t>Physical Verification</a:t>
                      </a:r>
                      <a:endParaRPr lang="ko-KR" altLang="ko-KR" sz="28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033464"/>
                  </a:ext>
                </a:extLst>
              </a:tr>
            </a:tbl>
          </a:graphicData>
        </a:graphic>
      </p:graphicFrame>
      <p:sp>
        <p:nvSpPr>
          <p:cNvPr id="48" name="직사각형 47">
            <a:extLst>
              <a:ext uri="{FF2B5EF4-FFF2-40B4-BE49-F238E27FC236}">
                <a16:creationId xmlns:a16="http://schemas.microsoft.com/office/drawing/2014/main" id="{C9C99094-7271-4A6D-B04A-14F5CA477EF3}"/>
              </a:ext>
            </a:extLst>
          </p:cNvPr>
          <p:cNvSpPr/>
          <p:nvPr/>
        </p:nvSpPr>
        <p:spPr>
          <a:xfrm>
            <a:off x="17013792" y="29733987"/>
            <a:ext cx="64541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표 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2. ASIC </a:t>
            </a:r>
            <a:r>
              <a:rPr lang="ko-KR" altLang="en-US" sz="3200" dirty="0">
                <a:latin typeface="굴림" panose="020B0600000101010101" pitchFamily="50" charset="-127"/>
                <a:ea typeface="굴림" panose="020B0600000101010101" pitchFamily="50" charset="-127"/>
              </a:rPr>
              <a:t>개발 과정 및 </a:t>
            </a:r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Task</a:t>
            </a: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24C92EE7-9255-4407-AB50-47A097E9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753794"/>
              </p:ext>
            </p:extLst>
          </p:nvPr>
        </p:nvGraphicFramePr>
        <p:xfrm>
          <a:off x="19151455" y="20323081"/>
          <a:ext cx="8077202" cy="227640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38601">
                  <a:extLst>
                    <a:ext uri="{9D8B030D-6E8A-4147-A177-3AD203B41FA5}">
                      <a16:colId xmlns:a16="http://schemas.microsoft.com/office/drawing/2014/main" val="3096225673"/>
                    </a:ext>
                  </a:extLst>
                </a:gridCol>
                <a:gridCol w="4038601">
                  <a:extLst>
                    <a:ext uri="{9D8B030D-6E8A-4147-A177-3AD203B41FA5}">
                      <a16:colId xmlns:a16="http://schemas.microsoft.com/office/drawing/2014/main" val="2793842759"/>
                    </a:ext>
                  </a:extLst>
                </a:gridCol>
              </a:tblGrid>
              <a:tr h="54092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Specifications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727445"/>
                  </a:ext>
                </a:extLst>
              </a:tr>
              <a:tr h="432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Gate count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4944126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62927253"/>
                  </a:ext>
                </a:extLst>
              </a:tr>
              <a:tr h="437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2800" dirty="0">
                          <a:effectLst/>
                        </a:rPr>
                        <a:t>Maximum </a:t>
                      </a:r>
                      <a:r>
                        <a:rPr lang="en-US" sz="2800" dirty="0">
                          <a:effectLst/>
                        </a:rPr>
                        <a:t>Frequ</a:t>
                      </a:r>
                      <a:r>
                        <a:rPr lang="en-US" altLang="ko-KR" sz="2800" dirty="0">
                          <a:effectLst/>
                        </a:rPr>
                        <a:t>e</a:t>
                      </a:r>
                      <a:r>
                        <a:rPr lang="en-US" sz="2800" dirty="0">
                          <a:effectLst/>
                        </a:rPr>
                        <a:t>ncy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2800" dirty="0">
                          <a:effectLst/>
                        </a:rPr>
                        <a:t>111</a:t>
                      </a:r>
                      <a:r>
                        <a:rPr lang="en-US" sz="2800" dirty="0">
                          <a:effectLst/>
                        </a:rPr>
                        <a:t> MHz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7734518"/>
                  </a:ext>
                </a:extLst>
              </a:tr>
              <a:tr h="432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SRAM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6</a:t>
                      </a:r>
                      <a:r>
                        <a:rPr lang="en-US" altLang="ko-KR" sz="2800" dirty="0">
                          <a:effectLst/>
                        </a:rPr>
                        <a:t>8</a:t>
                      </a:r>
                      <a:r>
                        <a:rPr lang="en-US" sz="2800" dirty="0">
                          <a:effectLst/>
                        </a:rPr>
                        <a:t> SRAMSs of </a:t>
                      </a:r>
                      <a:r>
                        <a:rPr lang="en-US" altLang="ko-KR" sz="2800" dirty="0">
                          <a:effectLst/>
                        </a:rPr>
                        <a:t>1280</a:t>
                      </a:r>
                      <a:r>
                        <a:rPr lang="en-US" sz="2800" dirty="0">
                          <a:effectLst/>
                        </a:rPr>
                        <a:t> × 8 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95597571"/>
                  </a:ext>
                </a:extLst>
              </a:tr>
              <a:tr h="432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die size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 mm × 4 mm</a:t>
                      </a:r>
                      <a:endParaRPr lang="ko-K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R w="12700" cmpd="sng">
                      <a:noFill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978695"/>
                  </a:ext>
                </a:extLst>
              </a:tr>
            </a:tbl>
          </a:graphicData>
        </a:graphic>
      </p:graphicFrame>
      <p:pic>
        <p:nvPicPr>
          <p:cNvPr id="15" name="그림 14">
            <a:extLst>
              <a:ext uri="{FF2B5EF4-FFF2-40B4-BE49-F238E27FC236}">
                <a16:creationId xmlns:a16="http://schemas.microsoft.com/office/drawing/2014/main" id="{8B6D7E0B-156D-4651-9CF7-CF653703CA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60167" y="31140153"/>
            <a:ext cx="8159123" cy="4045451"/>
          </a:xfrm>
          <a:prstGeom prst="rect">
            <a:avLst/>
          </a:prstGeom>
        </p:spPr>
      </p:pic>
      <p:sp>
        <p:nvSpPr>
          <p:cNvPr id="88" name="직사각형 87">
            <a:extLst>
              <a:ext uri="{FF2B5EF4-FFF2-40B4-BE49-F238E27FC236}">
                <a16:creationId xmlns:a16="http://schemas.microsoft.com/office/drawing/2014/main" id="{B700C4E1-24BC-4107-8E6D-30D0037C9C31}"/>
              </a:ext>
            </a:extLst>
          </p:cNvPr>
          <p:cNvSpPr/>
          <p:nvPr/>
        </p:nvSpPr>
        <p:spPr>
          <a:xfrm>
            <a:off x="1724116" y="24355550"/>
            <a:ext cx="14458202" cy="543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칩 동작 검증을 위한 플랫폼의 구성은 그림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3.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과 같다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카메라로부터 입력 받은 영상 데이터를 카메라 인터페이스 보드를 통해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FPGA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보드로 전달하게 되고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FPGA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보드에서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렉티피케이션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과정을 거쳐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IDEC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칩 테스트 보드에 마운트 된 칩으로 전달하게 된다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칩 내부의 로직을 거쳐 출력된 깊이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맵은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IDEC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칩테스트 보드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FPGA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보드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카메라 인터페이스 보드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컴퓨터 순으로 전달되게 되며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컴퓨터 단에서 정상적인 깊이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맵이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출력될 경우 정상적으로 동작하는 칩으로 판단하였다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이와 같은 방법으로 제작된 칩 전부를 테스트 진행하였고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칩 동작율은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95%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를 보였다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08AE1B01-2D2C-4917-BC96-9E2C91CE5905}"/>
              </a:ext>
            </a:extLst>
          </p:cNvPr>
          <p:cNvSpPr/>
          <p:nvPr/>
        </p:nvSpPr>
        <p:spPr>
          <a:xfrm>
            <a:off x="1705383" y="31207775"/>
            <a:ext cx="14427192" cy="4077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스테레오 정합에서 가장 중요한 요구 사항은 높은 정확도와 실시간 성능이다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따라서 본 연구에서는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[1]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에서 제안한 하드웨어 아키텍처를 기반으로 한 스테레오 정합 프로세서를 구현하여 정합 정확도를 높이고 하드웨어 복잡도를 줄였다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스테레오 정합 프로세서는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IDEC MPW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프로그램에서 제공하는 삼성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65nm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공정으로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ASIC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을 구현하였다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칩 동작 검증 결과 실시간으로 깊이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맵을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생성하였고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칩 동작율은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95%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로 높은 </a:t>
            </a:r>
            <a:r>
              <a:rPr lang="ko-KR" altLang="en-US" sz="3400" dirty="0" err="1">
                <a:latin typeface="굴림" panose="020B0600000101010101" pitchFamily="50" charset="-127"/>
                <a:ea typeface="굴림" panose="020B0600000101010101" pitchFamily="50" charset="-127"/>
              </a:rPr>
              <a:t>수율을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보였다</a:t>
            </a:r>
            <a:endParaRPr lang="en-US" altLang="ko-KR" sz="3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41AEE386-02A9-4EF9-8C90-036666908EED}"/>
              </a:ext>
            </a:extLst>
          </p:cNvPr>
          <p:cNvSpPr/>
          <p:nvPr/>
        </p:nvSpPr>
        <p:spPr>
          <a:xfrm>
            <a:off x="919374" y="38612635"/>
            <a:ext cx="15273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800" b="1" dirty="0">
                <a:latin typeface="+mj-ea"/>
              </a:rPr>
              <a:t> 감사의 글</a:t>
            </a:r>
            <a:endParaRPr lang="en-US" altLang="ko-KR" sz="4800" b="1" dirty="0">
              <a:latin typeface="+mj-ea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FA5B09E4-518A-4E3B-8B10-3C7FD49EC2BB}"/>
              </a:ext>
            </a:extLst>
          </p:cNvPr>
          <p:cNvSpPr/>
          <p:nvPr/>
        </p:nvSpPr>
        <p:spPr>
          <a:xfrm>
            <a:off x="1705383" y="39407283"/>
            <a:ext cx="14427192" cy="676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 본 연구는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IDEC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에서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MPW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와 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EDA Tool</a:t>
            </a:r>
            <a:r>
              <a:rPr lang="ko-KR" altLang="en-US" sz="3400" dirty="0">
                <a:latin typeface="굴림" panose="020B0600000101010101" pitchFamily="50" charset="-127"/>
                <a:ea typeface="굴림" panose="020B0600000101010101" pitchFamily="50" charset="-127"/>
              </a:rPr>
              <a:t>을 지원받아 수행하였습니다</a:t>
            </a:r>
            <a:r>
              <a:rPr lang="en-US" altLang="ko-KR" sz="3400" dirty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137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2608</TotalTime>
  <Words>566</Words>
  <Application>Microsoft Office PowerPoint</Application>
  <PresentationFormat>사용자 지정</PresentationFormat>
  <Paragraphs>61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1" baseType="lpstr">
      <vt:lpstr>Adobe Fan Heiti Std B</vt:lpstr>
      <vt:lpstr>HY견고딕</vt:lpstr>
      <vt:lpstr>SimSun</vt:lpstr>
      <vt:lpstr>굴림</vt:lpstr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Moon</cp:lastModifiedBy>
  <cp:revision>74</cp:revision>
  <dcterms:created xsi:type="dcterms:W3CDTF">2018-03-08T06:02:33Z</dcterms:created>
  <dcterms:modified xsi:type="dcterms:W3CDTF">2020-04-29T09:01:32Z</dcterms:modified>
</cp:coreProperties>
</file>