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30275213" cy="42803763"/>
  <p:notesSz cx="6858000" cy="9144000"/>
  <p:defaultTextStyle>
    <a:defPPr>
      <a:defRPr lang="ko-KR"/>
    </a:defPPr>
    <a:lvl1pPr marL="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1pPr>
    <a:lvl2pPr marL="1753865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2pPr>
    <a:lvl3pPr marL="350773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3pPr>
    <a:lvl4pPr marL="5261595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4pPr>
    <a:lvl5pPr marL="701546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5pPr>
    <a:lvl6pPr marL="8769325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6pPr>
    <a:lvl7pPr marL="1052319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7pPr>
    <a:lvl8pPr marL="12277054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8pPr>
    <a:lvl9pPr marL="14030919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40" autoAdjust="0"/>
    <p:restoredTop sz="94660"/>
  </p:normalViewPr>
  <p:slideViewPr>
    <p:cSldViewPr snapToGrid="0">
      <p:cViewPr>
        <p:scale>
          <a:sx n="33" d="100"/>
          <a:sy n="33" d="100"/>
        </p:scale>
        <p:origin x="1536" y="-390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0CB4E-6FA7-43A9-8C9F-DD0C6E95B116}" type="datetimeFigureOut">
              <a:rPr lang="ko-KR" altLang="en-US" smtClean="0"/>
              <a:t>2020-04-29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5E340-21E0-402F-8489-5A9DC846A58E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5" name="그림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9"/>
            <a:ext cx="30276413" cy="4280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927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0CB4E-6FA7-43A9-8C9F-DD0C6E95B116}" type="datetimeFigureOut">
              <a:rPr lang="ko-KR" altLang="en-US" smtClean="0"/>
              <a:t>2020-04-29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5E340-21E0-402F-8489-5A9DC846A58E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7" name="그림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9"/>
            <a:ext cx="30276413" cy="4280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792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3027487" rtl="0" eaLnBrk="1" latinLnBrk="1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1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그룹 5">
            <a:extLst>
              <a:ext uri="{FF2B5EF4-FFF2-40B4-BE49-F238E27FC236}">
                <a16:creationId xmlns:a16="http://schemas.microsoft.com/office/drawing/2014/main" id="{F6988DC3-2868-4E38-A225-857DD975B17B}"/>
              </a:ext>
            </a:extLst>
          </p:cNvPr>
          <p:cNvGrpSpPr/>
          <p:nvPr/>
        </p:nvGrpSpPr>
        <p:grpSpPr>
          <a:xfrm>
            <a:off x="0" y="3334872"/>
            <a:ext cx="30275211" cy="37705552"/>
            <a:chOff x="0" y="3334872"/>
            <a:chExt cx="30275211" cy="37705552"/>
          </a:xfrm>
        </p:grpSpPr>
        <p:sp>
          <p:nvSpPr>
            <p:cNvPr id="17" name="직사각형 16">
              <a:extLst>
                <a:ext uri="{FF2B5EF4-FFF2-40B4-BE49-F238E27FC236}">
                  <a16:creationId xmlns:a16="http://schemas.microsoft.com/office/drawing/2014/main" id="{DDF27ADC-E51D-498D-B95F-54418EEF6C67}"/>
                </a:ext>
              </a:extLst>
            </p:cNvPr>
            <p:cNvSpPr/>
            <p:nvPr/>
          </p:nvSpPr>
          <p:spPr>
            <a:xfrm>
              <a:off x="0" y="3334872"/>
              <a:ext cx="30275211" cy="37705552"/>
            </a:xfrm>
            <a:prstGeom prst="rect">
              <a:avLst/>
            </a:prstGeom>
            <a:gradFill flip="none" rotWithShape="1">
              <a:gsLst>
                <a:gs pos="100000">
                  <a:srgbClr val="AF434D"/>
                </a:gs>
                <a:gs pos="43000">
                  <a:srgbClr val="2E3A4F"/>
                </a:gs>
                <a:gs pos="0">
                  <a:schemeClr val="tx2"/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6" name="사각형: 둥근 모서리 25">
              <a:extLst>
                <a:ext uri="{FF2B5EF4-FFF2-40B4-BE49-F238E27FC236}">
                  <a16:creationId xmlns:a16="http://schemas.microsoft.com/office/drawing/2014/main" id="{8B9692B8-82B1-4505-A97F-ED5E163D1B57}"/>
                </a:ext>
              </a:extLst>
            </p:cNvPr>
            <p:cNvSpPr/>
            <p:nvPr/>
          </p:nvSpPr>
          <p:spPr>
            <a:xfrm>
              <a:off x="294968" y="7976586"/>
              <a:ext cx="29555767" cy="32669969"/>
            </a:xfrm>
            <a:prstGeom prst="roundRect">
              <a:avLst>
                <a:gd name="adj" fmla="val 1603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F7663671-E5AE-442D-895A-B56F31961225}"/>
              </a:ext>
            </a:extLst>
          </p:cNvPr>
          <p:cNvSpPr/>
          <p:nvPr/>
        </p:nvSpPr>
        <p:spPr>
          <a:xfrm>
            <a:off x="3743955" y="3746494"/>
            <a:ext cx="2444501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9600" b="1" dirty="0" err="1">
                <a:solidFill>
                  <a:schemeClr val="bg1">
                    <a:lumMod val="95000"/>
                  </a:schemeClr>
                </a:solidFill>
                <a:latin typeface="+mj-ea"/>
                <a:ea typeface="+mj-ea"/>
              </a:rPr>
              <a:t>차량용</a:t>
            </a:r>
            <a:r>
              <a:rPr lang="ko-KR" altLang="en-US" sz="9600" b="1" dirty="0">
                <a:solidFill>
                  <a:schemeClr val="bg1">
                    <a:lumMod val="95000"/>
                  </a:schemeClr>
                </a:solidFill>
                <a:latin typeface="+mj-ea"/>
                <a:ea typeface="+mj-ea"/>
              </a:rPr>
              <a:t> </a:t>
            </a:r>
            <a:r>
              <a:rPr lang="en-US" altLang="ko-KR" sz="9600" b="1" dirty="0">
                <a:solidFill>
                  <a:schemeClr val="bg1">
                    <a:lumMod val="95000"/>
                  </a:schemeClr>
                </a:solidFill>
                <a:latin typeface="+mj-ea"/>
                <a:ea typeface="+mj-ea"/>
              </a:rPr>
              <a:t>HD</a:t>
            </a:r>
            <a:r>
              <a:rPr lang="ko-KR" altLang="en-US" sz="9600" b="1" dirty="0">
                <a:solidFill>
                  <a:schemeClr val="bg1">
                    <a:lumMod val="95000"/>
                  </a:schemeClr>
                </a:solidFill>
                <a:latin typeface="+mj-ea"/>
                <a:ea typeface="+mj-ea"/>
              </a:rPr>
              <a:t>급 </a:t>
            </a:r>
            <a:r>
              <a:rPr lang="en-US" altLang="ko-KR" sz="9600" b="1" dirty="0">
                <a:solidFill>
                  <a:schemeClr val="bg1">
                    <a:lumMod val="95000"/>
                  </a:schemeClr>
                </a:solidFill>
                <a:latin typeface="+mj-ea"/>
                <a:ea typeface="+mj-ea"/>
              </a:rPr>
              <a:t>Depth </a:t>
            </a:r>
            <a:r>
              <a:rPr lang="ko-KR" altLang="en-US" sz="9600" b="1" dirty="0">
                <a:solidFill>
                  <a:schemeClr val="bg1">
                    <a:lumMod val="95000"/>
                  </a:schemeClr>
                </a:solidFill>
                <a:latin typeface="+mj-ea"/>
                <a:ea typeface="+mj-ea"/>
              </a:rPr>
              <a:t>추출 </a:t>
            </a:r>
            <a:r>
              <a:rPr lang="en-US" altLang="ko-KR" sz="9600" b="1" dirty="0">
                <a:solidFill>
                  <a:schemeClr val="bg1">
                    <a:lumMod val="95000"/>
                  </a:schemeClr>
                </a:solidFill>
                <a:latin typeface="+mj-ea"/>
                <a:ea typeface="+mj-ea"/>
              </a:rPr>
              <a:t>ASIC</a:t>
            </a:r>
            <a:r>
              <a:rPr lang="ko-KR" altLang="en-US" sz="9600" b="1" dirty="0">
                <a:solidFill>
                  <a:schemeClr val="bg1">
                    <a:lumMod val="95000"/>
                  </a:schemeClr>
                </a:solidFill>
                <a:latin typeface="+mj-ea"/>
                <a:ea typeface="+mj-ea"/>
              </a:rPr>
              <a:t>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1B40B9F-2245-4B43-8ACD-D39022C4F6E7}"/>
              </a:ext>
            </a:extLst>
          </p:cNvPr>
          <p:cNvSpPr txBox="1"/>
          <p:nvPr/>
        </p:nvSpPr>
        <p:spPr>
          <a:xfrm>
            <a:off x="12413666" y="6801212"/>
            <a:ext cx="543931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6000" dirty="0" err="1">
                <a:solidFill>
                  <a:schemeClr val="bg2">
                    <a:lumMod val="75000"/>
                  </a:schemeClr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민경국</a:t>
            </a:r>
            <a:r>
              <a:rPr lang="en-US" altLang="ko-KR" sz="6000" dirty="0">
                <a:solidFill>
                  <a:schemeClr val="bg2">
                    <a:lumMod val="75000"/>
                  </a:schemeClr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,  </a:t>
            </a:r>
            <a:r>
              <a:rPr lang="ko-KR" altLang="en-US" sz="6000" dirty="0">
                <a:solidFill>
                  <a:schemeClr val="bg2">
                    <a:lumMod val="75000"/>
                  </a:schemeClr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문병인</a:t>
            </a:r>
            <a:endParaRPr lang="ko-KR" altLang="en-US" sz="6000" dirty="0">
              <a:solidFill>
                <a:schemeClr val="bg2">
                  <a:lumMod val="75000"/>
                </a:schemeClr>
              </a:solidFill>
              <a:latin typeface="Adobe Fan Heiti Std B" panose="020B0700000000000000" pitchFamily="34" charset="-128"/>
              <a:ea typeface="HY견고딕" panose="02030600000101010101" pitchFamily="18" charset="-127"/>
            </a:endParaRP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9EAE2FC6-356C-4A24-99FF-46E2B4B2A4A9}"/>
              </a:ext>
            </a:extLst>
          </p:cNvPr>
          <p:cNvSpPr/>
          <p:nvPr/>
        </p:nvSpPr>
        <p:spPr>
          <a:xfrm>
            <a:off x="10864240" y="5727775"/>
            <a:ext cx="916407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4800" dirty="0">
                <a:solidFill>
                  <a:schemeClr val="bg2">
                    <a:lumMod val="7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경북대학교 </a:t>
            </a:r>
            <a:r>
              <a:rPr lang="en-US" altLang="ko-KR" sz="4800" dirty="0">
                <a:solidFill>
                  <a:schemeClr val="bg2">
                    <a:lumMod val="7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IT</a:t>
            </a:r>
            <a:r>
              <a:rPr lang="ko-KR" altLang="en-US" sz="4800" dirty="0">
                <a:solidFill>
                  <a:schemeClr val="bg2">
                    <a:lumMod val="7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대학 전자공학부</a:t>
            </a:r>
          </a:p>
        </p:txBody>
      </p:sp>
      <p:pic>
        <p:nvPicPr>
          <p:cNvPr id="27" name="그림 26">
            <a:extLst>
              <a:ext uri="{FF2B5EF4-FFF2-40B4-BE49-F238E27FC236}">
                <a16:creationId xmlns:a16="http://schemas.microsoft.com/office/drawing/2014/main" id="{6345B737-D146-44A0-B7F5-44ACCB015A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70163" y="41200135"/>
            <a:ext cx="3816897" cy="1450658"/>
          </a:xfrm>
          <a:prstGeom prst="rect">
            <a:avLst/>
          </a:prstGeom>
        </p:spPr>
      </p:pic>
      <p:pic>
        <p:nvPicPr>
          <p:cNvPr id="28" name="그림 27">
            <a:extLst>
              <a:ext uri="{FF2B5EF4-FFF2-40B4-BE49-F238E27FC236}">
                <a16:creationId xmlns:a16="http://schemas.microsoft.com/office/drawing/2014/main" id="{0675864F-D80F-4A70-8712-11C19B93EE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4377" y="41345125"/>
            <a:ext cx="4252966" cy="1305668"/>
          </a:xfrm>
          <a:prstGeom prst="rect">
            <a:avLst/>
          </a:prstGeom>
        </p:spPr>
      </p:pic>
      <p:sp>
        <p:nvSpPr>
          <p:cNvPr id="4" name="직사각형 3">
            <a:extLst>
              <a:ext uri="{FF2B5EF4-FFF2-40B4-BE49-F238E27FC236}">
                <a16:creationId xmlns:a16="http://schemas.microsoft.com/office/drawing/2014/main" id="{50AEE616-3872-4C67-9019-2F9E15B58604}"/>
              </a:ext>
            </a:extLst>
          </p:cNvPr>
          <p:cNvSpPr/>
          <p:nvPr/>
        </p:nvSpPr>
        <p:spPr>
          <a:xfrm>
            <a:off x="919374" y="8849692"/>
            <a:ext cx="163217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4800" b="1" dirty="0">
                <a:latin typeface="+mj-ea"/>
              </a:rPr>
              <a:t> </a:t>
            </a:r>
            <a:r>
              <a:rPr lang="ko-KR" altLang="en-US" sz="4800" b="1" dirty="0">
                <a:latin typeface="+mj-ea"/>
              </a:rPr>
              <a:t>서론</a:t>
            </a:r>
            <a:endParaRPr lang="en-US" altLang="ko-KR" sz="4800" b="1" dirty="0">
              <a:latin typeface="+mj-ea"/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72262340-6B6B-4DC3-8BAB-FE744A1082FA}"/>
              </a:ext>
            </a:extLst>
          </p:cNvPr>
          <p:cNvSpPr/>
          <p:nvPr/>
        </p:nvSpPr>
        <p:spPr>
          <a:xfrm>
            <a:off x="1705496" y="9764404"/>
            <a:ext cx="26815013" cy="3471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ko-KR" altLang="en-US" sz="3600" dirty="0">
                <a:latin typeface="굴림" panose="020B0600000101010101" pitchFamily="50" charset="-127"/>
                <a:ea typeface="굴림" panose="020B0600000101010101" pitchFamily="50" charset="-127"/>
              </a:rPr>
              <a:t> </a:t>
            </a:r>
            <a:r>
              <a:rPr lang="ko-KR" altLang="en-US" sz="3400" dirty="0">
                <a:latin typeface="굴림" panose="020B0600000101010101" pitchFamily="50" charset="-127"/>
                <a:ea typeface="굴림" panose="020B0600000101010101" pitchFamily="50" charset="-127"/>
              </a:rPr>
              <a:t>스테레오 정합은 좌</a:t>
            </a:r>
            <a:r>
              <a:rPr lang="en-US" altLang="ko-KR" sz="3400" dirty="0">
                <a:latin typeface="굴림" panose="020B0600000101010101" pitchFamily="50" charset="-127"/>
                <a:ea typeface="굴림" panose="020B0600000101010101" pitchFamily="50" charset="-127"/>
              </a:rPr>
              <a:t>/</a:t>
            </a:r>
            <a:r>
              <a:rPr lang="ko-KR" altLang="en-US" sz="3400" dirty="0">
                <a:latin typeface="굴림" panose="020B0600000101010101" pitchFamily="50" charset="-127"/>
                <a:ea typeface="굴림" panose="020B0600000101010101" pitchFamily="50" charset="-127"/>
              </a:rPr>
              <a:t>우 두 대의 카메라를 이용해 두 영상 내에서 동일 지점에 해당하는 대응점을 찾아 두 대응점 간의 시차 정보를 획득하여 영상의 </a:t>
            </a:r>
            <a:r>
              <a:rPr lang="en-US" altLang="ko-KR" sz="3400" dirty="0">
                <a:latin typeface="굴림" panose="020B0600000101010101" pitchFamily="50" charset="-127"/>
                <a:ea typeface="굴림" panose="020B0600000101010101" pitchFamily="50" charset="-127"/>
              </a:rPr>
              <a:t>3</a:t>
            </a:r>
            <a:r>
              <a:rPr lang="ko-KR" altLang="en-US" sz="3400" dirty="0">
                <a:latin typeface="굴림" panose="020B0600000101010101" pitchFamily="50" charset="-127"/>
                <a:ea typeface="굴림" panose="020B0600000101010101" pitchFamily="50" charset="-127"/>
              </a:rPr>
              <a:t>차원 깊이 정보를 획득하는 비전 기술이다</a:t>
            </a:r>
            <a:r>
              <a:rPr lang="en-US" altLang="ko-KR" sz="3400" dirty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sz="3400" dirty="0">
                <a:latin typeface="굴림" panose="020B0600000101010101" pitchFamily="50" charset="-127"/>
                <a:ea typeface="굴림" panose="020B0600000101010101" pitchFamily="50" charset="-127"/>
              </a:rPr>
              <a:t>스테레오 정합에서 가장 중요한 고려사항은 정확한 깊이 정보와 실시간 성능이며</a:t>
            </a:r>
            <a:r>
              <a:rPr lang="en-US" altLang="ko-KR" sz="3400" dirty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3400" dirty="0">
                <a:latin typeface="굴림" panose="020B0600000101010101" pitchFamily="50" charset="-127"/>
                <a:ea typeface="굴림" panose="020B0600000101010101" pitchFamily="50" charset="-127"/>
              </a:rPr>
              <a:t>하드웨어로 구현 시에는 하드웨어 비용도 중요한 고려사항이다</a:t>
            </a:r>
            <a:r>
              <a:rPr lang="en-US" altLang="ko-KR" sz="3400" dirty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sz="3400" dirty="0">
                <a:latin typeface="굴림" panose="020B0600000101010101" pitchFamily="50" charset="-127"/>
                <a:ea typeface="굴림" panose="020B0600000101010101" pitchFamily="50" charset="-127"/>
              </a:rPr>
              <a:t>이러한 목표를 달성하기 위해서 </a:t>
            </a:r>
            <a:r>
              <a:rPr lang="en-US" altLang="ko-KR" sz="3400" dirty="0">
                <a:latin typeface="굴림" panose="020B0600000101010101" pitchFamily="50" charset="-127"/>
                <a:ea typeface="굴림" panose="020B0600000101010101" pitchFamily="50" charset="-127"/>
              </a:rPr>
              <a:t>[1]</a:t>
            </a:r>
            <a:r>
              <a:rPr lang="ko-KR" altLang="en-US" sz="3400" dirty="0">
                <a:latin typeface="굴림" panose="020B0600000101010101" pitchFamily="50" charset="-127"/>
                <a:ea typeface="굴림" panose="020B0600000101010101" pitchFamily="50" charset="-127"/>
              </a:rPr>
              <a:t>에서 제안한 연산 복잡도가 낮은 </a:t>
            </a:r>
            <a:r>
              <a:rPr lang="en-US" altLang="ko-KR" sz="3400" dirty="0">
                <a:latin typeface="굴림" panose="020B0600000101010101" pitchFamily="50" charset="-127"/>
                <a:ea typeface="굴림" panose="020B0600000101010101" pitchFamily="50" charset="-127"/>
              </a:rPr>
              <a:t>VCTCA(vertical census transform with a cost aggregation)</a:t>
            </a:r>
            <a:r>
              <a:rPr lang="ko-KR" altLang="en-US" sz="3400" dirty="0">
                <a:latin typeface="굴림" panose="020B0600000101010101" pitchFamily="50" charset="-127"/>
                <a:ea typeface="굴림" panose="020B0600000101010101" pitchFamily="50" charset="-127"/>
              </a:rPr>
              <a:t>와 </a:t>
            </a:r>
            <a:r>
              <a:rPr lang="en-US" altLang="ko-KR" sz="3400" dirty="0">
                <a:latin typeface="굴림" panose="020B0600000101010101" pitchFamily="50" charset="-127"/>
                <a:ea typeface="굴림" panose="020B0600000101010101" pitchFamily="50" charset="-127"/>
              </a:rPr>
              <a:t>SAD(sum of absolute differences)</a:t>
            </a:r>
            <a:r>
              <a:rPr lang="ko-KR" altLang="en-US" sz="3400" dirty="0">
                <a:latin typeface="굴림" panose="020B0600000101010101" pitchFamily="50" charset="-127"/>
                <a:ea typeface="굴림" panose="020B0600000101010101" pitchFamily="50" charset="-127"/>
              </a:rPr>
              <a:t>를 결합한 스테레오 정합 알고리즘과 하드웨어 구조를 기반으로 스테레오 정합 프로세서를 설계하였고</a:t>
            </a:r>
            <a:r>
              <a:rPr lang="en-US" altLang="ko-KR" sz="3400" dirty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3400" dirty="0">
                <a:latin typeface="굴림" panose="020B0600000101010101" pitchFamily="50" charset="-127"/>
                <a:ea typeface="굴림" panose="020B0600000101010101" pitchFamily="50" charset="-127"/>
              </a:rPr>
              <a:t>삼성 </a:t>
            </a:r>
            <a:r>
              <a:rPr lang="en-US" altLang="ko-KR" sz="3400" dirty="0">
                <a:latin typeface="굴림" panose="020B0600000101010101" pitchFamily="50" charset="-127"/>
                <a:ea typeface="굴림" panose="020B0600000101010101" pitchFamily="50" charset="-127"/>
              </a:rPr>
              <a:t>65nm </a:t>
            </a:r>
            <a:r>
              <a:rPr lang="ko-KR" altLang="en-US" sz="3400" dirty="0">
                <a:latin typeface="굴림" panose="020B0600000101010101" pitchFamily="50" charset="-127"/>
                <a:ea typeface="굴림" panose="020B0600000101010101" pitchFamily="50" charset="-127"/>
              </a:rPr>
              <a:t>공정을 사용하여 </a:t>
            </a:r>
            <a:r>
              <a:rPr lang="en-US" altLang="ko-KR" sz="3400" dirty="0">
                <a:latin typeface="굴림" panose="020B0600000101010101" pitchFamily="50" charset="-127"/>
                <a:ea typeface="굴림" panose="020B0600000101010101" pitchFamily="50" charset="-127"/>
              </a:rPr>
              <a:t>ASIC</a:t>
            </a:r>
            <a:r>
              <a:rPr lang="ko-KR" altLang="en-US" sz="3400" dirty="0">
                <a:latin typeface="굴림" panose="020B0600000101010101" pitchFamily="50" charset="-127"/>
                <a:ea typeface="굴림" panose="020B0600000101010101" pitchFamily="50" charset="-127"/>
              </a:rPr>
              <a:t>으로 구현하였다</a:t>
            </a:r>
            <a:r>
              <a:rPr lang="en-US" altLang="ko-KR" sz="3400" dirty="0">
                <a:latin typeface="굴림" panose="020B0600000101010101" pitchFamily="50" charset="-127"/>
                <a:ea typeface="굴림" panose="020B0600000101010101" pitchFamily="50" charset="-127"/>
              </a:rPr>
              <a:t>.</a:t>
            </a:r>
            <a:r>
              <a:rPr lang="en-US" altLang="ko-KR" sz="3600" dirty="0">
                <a:latin typeface="굴림" panose="020B0600000101010101" pitchFamily="50" charset="-127"/>
                <a:ea typeface="굴림" panose="020B0600000101010101" pitchFamily="50" charset="-127"/>
              </a:rPr>
              <a:t> </a:t>
            </a:r>
          </a:p>
        </p:txBody>
      </p:sp>
      <p:sp>
        <p:nvSpPr>
          <p:cNvPr id="29" name="직사각형 28">
            <a:extLst>
              <a:ext uri="{FF2B5EF4-FFF2-40B4-BE49-F238E27FC236}">
                <a16:creationId xmlns:a16="http://schemas.microsoft.com/office/drawing/2014/main" id="{307BB560-AF56-4FF9-90B2-FFE3C26F64D2}"/>
              </a:ext>
            </a:extLst>
          </p:cNvPr>
          <p:cNvSpPr/>
          <p:nvPr/>
        </p:nvSpPr>
        <p:spPr>
          <a:xfrm>
            <a:off x="919374" y="13759956"/>
            <a:ext cx="160676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4800" b="1" dirty="0">
                <a:latin typeface="+mj-ea"/>
              </a:rPr>
              <a:t> </a:t>
            </a:r>
            <a:r>
              <a:rPr lang="ko-KR" altLang="en-US" sz="4800" b="1" dirty="0">
                <a:latin typeface="+mj-ea"/>
              </a:rPr>
              <a:t>스테레오 정합 프로세서의 하드웨어 구조</a:t>
            </a:r>
            <a:endParaRPr lang="en-US" altLang="ko-KR" sz="4800" b="1" dirty="0">
              <a:latin typeface="+mj-ea"/>
            </a:endParaRPr>
          </a:p>
        </p:txBody>
      </p:sp>
      <p:sp>
        <p:nvSpPr>
          <p:cNvPr id="31" name="직사각형 30">
            <a:extLst>
              <a:ext uri="{FF2B5EF4-FFF2-40B4-BE49-F238E27FC236}">
                <a16:creationId xmlns:a16="http://schemas.microsoft.com/office/drawing/2014/main" id="{03C6BAE6-3315-4ECC-B557-BC34385CE906}"/>
              </a:ext>
            </a:extLst>
          </p:cNvPr>
          <p:cNvSpPr/>
          <p:nvPr/>
        </p:nvSpPr>
        <p:spPr>
          <a:xfrm>
            <a:off x="2200788" y="14972847"/>
            <a:ext cx="2596863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altLang="ko-KR" sz="4400" dirty="0">
              <a:latin typeface="+mn-ea"/>
            </a:endParaRPr>
          </a:p>
        </p:txBody>
      </p:sp>
      <p:sp>
        <p:nvSpPr>
          <p:cNvPr id="32" name="직사각형 31">
            <a:extLst>
              <a:ext uri="{FF2B5EF4-FFF2-40B4-BE49-F238E27FC236}">
                <a16:creationId xmlns:a16="http://schemas.microsoft.com/office/drawing/2014/main" id="{280BB44C-A74B-46F3-B666-F8D63A60C20D}"/>
              </a:ext>
            </a:extLst>
          </p:cNvPr>
          <p:cNvSpPr/>
          <p:nvPr/>
        </p:nvSpPr>
        <p:spPr>
          <a:xfrm>
            <a:off x="1717318" y="14679655"/>
            <a:ext cx="14458202" cy="4117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altLang="ko-KR" sz="3600" dirty="0">
                <a:latin typeface="굴림" panose="020B0600000101010101" pitchFamily="50" charset="-127"/>
                <a:ea typeface="굴림" panose="020B0600000101010101" pitchFamily="50" charset="-127"/>
              </a:rPr>
              <a:t>  </a:t>
            </a:r>
            <a:r>
              <a:rPr lang="ko-KR" altLang="en-US" sz="3400" dirty="0">
                <a:latin typeface="굴림" panose="020B0600000101010101" pitchFamily="50" charset="-127"/>
                <a:ea typeface="굴림" panose="020B0600000101010101" pitchFamily="50" charset="-127"/>
              </a:rPr>
              <a:t>스테레오 정합 프로세서는 그림 </a:t>
            </a:r>
            <a:r>
              <a:rPr lang="en-US" altLang="ko-KR" sz="3400" dirty="0">
                <a:latin typeface="굴림" panose="020B0600000101010101" pitchFamily="50" charset="-127"/>
                <a:ea typeface="굴림" panose="020B0600000101010101" pitchFamily="50" charset="-127"/>
              </a:rPr>
              <a:t>1.</a:t>
            </a:r>
            <a:r>
              <a:rPr lang="ko-KR" altLang="en-US" sz="3400" dirty="0">
                <a:latin typeface="굴림" panose="020B0600000101010101" pitchFamily="50" charset="-127"/>
                <a:ea typeface="굴림" panose="020B0600000101010101" pitchFamily="50" charset="-127"/>
              </a:rPr>
              <a:t>과 같이 </a:t>
            </a:r>
            <a:r>
              <a:rPr lang="ko-KR" altLang="en-US" sz="3400" dirty="0" err="1">
                <a:latin typeface="굴림" panose="020B0600000101010101" pitchFamily="50" charset="-127"/>
                <a:ea typeface="굴림" panose="020B0600000101010101" pitchFamily="50" charset="-127"/>
              </a:rPr>
              <a:t>렉티피케이션</a:t>
            </a:r>
            <a:r>
              <a:rPr lang="ko-KR" altLang="en-US" sz="3400" dirty="0">
                <a:latin typeface="굴림" panose="020B0600000101010101" pitchFamily="50" charset="-127"/>
                <a:ea typeface="굴림" panose="020B0600000101010101" pitchFamily="50" charset="-127"/>
              </a:rPr>
              <a:t> 된 스테레오 이미지를 실시간으로 입력을 받아 </a:t>
            </a:r>
            <a:r>
              <a:rPr lang="en-US" altLang="ko-KR" sz="3400" dirty="0">
                <a:latin typeface="굴림" panose="020B0600000101010101" pitchFamily="50" charset="-127"/>
                <a:ea typeface="굴림" panose="020B0600000101010101" pitchFamily="50" charset="-127"/>
              </a:rPr>
              <a:t>SAD </a:t>
            </a:r>
            <a:r>
              <a:rPr lang="ko-KR" altLang="en-US" sz="3400" dirty="0">
                <a:latin typeface="굴림" panose="020B0600000101010101" pitchFamily="50" charset="-127"/>
                <a:ea typeface="굴림" panose="020B0600000101010101" pitchFamily="50" charset="-127"/>
              </a:rPr>
              <a:t>모듈과 </a:t>
            </a:r>
            <a:r>
              <a:rPr lang="en-US" altLang="ko-KR" sz="3400" dirty="0">
                <a:latin typeface="굴림" panose="020B0600000101010101" pitchFamily="50" charset="-127"/>
                <a:ea typeface="굴림" panose="020B0600000101010101" pitchFamily="50" charset="-127"/>
              </a:rPr>
              <a:t>VCTCA </a:t>
            </a:r>
            <a:r>
              <a:rPr lang="ko-KR" altLang="en-US" sz="3400" dirty="0">
                <a:latin typeface="굴림" panose="020B0600000101010101" pitchFamily="50" charset="-127"/>
                <a:ea typeface="굴림" panose="020B0600000101010101" pitchFamily="50" charset="-127"/>
              </a:rPr>
              <a:t>모듈을 통해 시차를 추출하여 알고리즘 교차 검사와 좌우 교차 검사를 수행한 후 후처리를 과정을 거쳐 깊이 정보를 출력하는 구조로 설계하였다</a:t>
            </a:r>
            <a:r>
              <a:rPr lang="en-US" altLang="ko-KR" sz="3400" dirty="0">
                <a:latin typeface="굴림" panose="020B0600000101010101" pitchFamily="50" charset="-127"/>
                <a:ea typeface="굴림" panose="020B0600000101010101" pitchFamily="50" charset="-127"/>
              </a:rPr>
              <a:t>.  </a:t>
            </a:r>
            <a:r>
              <a:rPr lang="ko-KR" altLang="en-US" sz="3400" dirty="0">
                <a:latin typeface="굴림" panose="020B0600000101010101" pitchFamily="50" charset="-127"/>
                <a:ea typeface="굴림" panose="020B0600000101010101" pitchFamily="50" charset="-127"/>
              </a:rPr>
              <a:t>부가적인 기능으로 교차 검사 전의 초기 시차 값으로 깊이 </a:t>
            </a:r>
            <a:r>
              <a:rPr lang="ko-KR" altLang="en-US" sz="3400" dirty="0" err="1">
                <a:latin typeface="굴림" panose="020B0600000101010101" pitchFamily="50" charset="-127"/>
                <a:ea typeface="굴림" panose="020B0600000101010101" pitchFamily="50" charset="-127"/>
              </a:rPr>
              <a:t>맵을</a:t>
            </a:r>
            <a:r>
              <a:rPr lang="ko-KR" altLang="en-US" sz="3400" dirty="0">
                <a:latin typeface="굴림" panose="020B0600000101010101" pitchFamily="50" charset="-127"/>
                <a:ea typeface="굴림" panose="020B0600000101010101" pitchFamily="50" charset="-127"/>
              </a:rPr>
              <a:t> 추출하여 출력 가능하도록 설계 하였다</a:t>
            </a:r>
            <a:r>
              <a:rPr lang="en-US" altLang="ko-KR" sz="3400" dirty="0">
                <a:latin typeface="굴림" panose="020B0600000101010101" pitchFamily="50" charset="-127"/>
                <a:ea typeface="굴림" panose="020B0600000101010101" pitchFamily="50" charset="-127"/>
              </a:rPr>
              <a:t>.</a:t>
            </a:r>
          </a:p>
        </p:txBody>
      </p:sp>
      <p:sp>
        <p:nvSpPr>
          <p:cNvPr id="35" name="직사각형 34">
            <a:extLst>
              <a:ext uri="{FF2B5EF4-FFF2-40B4-BE49-F238E27FC236}">
                <a16:creationId xmlns:a16="http://schemas.microsoft.com/office/drawing/2014/main" id="{C6142086-FF4A-4128-8574-755823DC161A}"/>
              </a:ext>
            </a:extLst>
          </p:cNvPr>
          <p:cNvSpPr/>
          <p:nvPr/>
        </p:nvSpPr>
        <p:spPr>
          <a:xfrm>
            <a:off x="919374" y="19288066"/>
            <a:ext cx="160676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4800" b="1" dirty="0">
                <a:latin typeface="+mj-ea"/>
              </a:rPr>
              <a:t> ASIC </a:t>
            </a:r>
            <a:r>
              <a:rPr lang="ko-KR" altLang="en-US" sz="4800" b="1" dirty="0">
                <a:latin typeface="+mj-ea"/>
              </a:rPr>
              <a:t>설계</a:t>
            </a:r>
            <a:r>
              <a:rPr lang="en-US" altLang="ko-KR" sz="4800" b="1" dirty="0">
                <a:latin typeface="+mj-ea"/>
              </a:rPr>
              <a:t> </a:t>
            </a:r>
          </a:p>
        </p:txBody>
      </p:sp>
      <p:sp>
        <p:nvSpPr>
          <p:cNvPr id="36" name="직사각형 35">
            <a:extLst>
              <a:ext uri="{FF2B5EF4-FFF2-40B4-BE49-F238E27FC236}">
                <a16:creationId xmlns:a16="http://schemas.microsoft.com/office/drawing/2014/main" id="{6723CFD1-31D2-47C8-A6EC-E47CE237B6FA}"/>
              </a:ext>
            </a:extLst>
          </p:cNvPr>
          <p:cNvSpPr/>
          <p:nvPr/>
        </p:nvSpPr>
        <p:spPr>
          <a:xfrm>
            <a:off x="919374" y="23428913"/>
            <a:ext cx="160676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4800" b="1" dirty="0">
                <a:latin typeface="+mj-ea"/>
              </a:rPr>
              <a:t> </a:t>
            </a:r>
            <a:r>
              <a:rPr lang="ko-KR" altLang="en-US" sz="4800" b="1" dirty="0">
                <a:latin typeface="+mj-ea"/>
              </a:rPr>
              <a:t>칩 동작 검증</a:t>
            </a:r>
            <a:r>
              <a:rPr lang="en-US" altLang="ko-KR" sz="4800" b="1" dirty="0">
                <a:latin typeface="+mj-ea"/>
              </a:rPr>
              <a:t> </a:t>
            </a:r>
          </a:p>
        </p:txBody>
      </p:sp>
      <p:sp>
        <p:nvSpPr>
          <p:cNvPr id="37" name="직사각형 36">
            <a:extLst>
              <a:ext uri="{FF2B5EF4-FFF2-40B4-BE49-F238E27FC236}">
                <a16:creationId xmlns:a16="http://schemas.microsoft.com/office/drawing/2014/main" id="{9763EF06-8064-4936-A076-9E79F4A6C4B6}"/>
              </a:ext>
            </a:extLst>
          </p:cNvPr>
          <p:cNvSpPr/>
          <p:nvPr/>
        </p:nvSpPr>
        <p:spPr>
          <a:xfrm>
            <a:off x="919374" y="30285618"/>
            <a:ext cx="160676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4800" b="1" dirty="0">
                <a:latin typeface="+mj-ea"/>
              </a:rPr>
              <a:t> </a:t>
            </a:r>
            <a:r>
              <a:rPr lang="ko-KR" altLang="en-US" sz="4800" b="1" dirty="0">
                <a:latin typeface="+mj-ea"/>
              </a:rPr>
              <a:t>결론</a:t>
            </a:r>
            <a:endParaRPr lang="en-US" altLang="ko-KR" sz="4800" b="1" dirty="0">
              <a:latin typeface="+mj-ea"/>
            </a:endParaRPr>
          </a:p>
        </p:txBody>
      </p:sp>
      <p:pic>
        <p:nvPicPr>
          <p:cNvPr id="38" name="그림 37" descr="C:\Users\SoC_sidabari\AppData\Local\Microsoft\Windows\INetCache\Content.Word\ss1603.png">
            <a:extLst>
              <a:ext uri="{FF2B5EF4-FFF2-40B4-BE49-F238E27FC236}">
                <a16:creationId xmlns:a16="http://schemas.microsoft.com/office/drawing/2014/main" id="{EC37E0B3-AECC-446F-BE67-178AC7CD55F3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30224" y="24088264"/>
            <a:ext cx="5547360" cy="5547360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직사각형 40">
            <a:extLst>
              <a:ext uri="{FF2B5EF4-FFF2-40B4-BE49-F238E27FC236}">
                <a16:creationId xmlns:a16="http://schemas.microsoft.com/office/drawing/2014/main" id="{1BF88C93-8BFD-4393-AAE3-B7389AD52F9E}"/>
              </a:ext>
            </a:extLst>
          </p:cNvPr>
          <p:cNvSpPr/>
          <p:nvPr/>
        </p:nvSpPr>
        <p:spPr>
          <a:xfrm>
            <a:off x="919374" y="36349539"/>
            <a:ext cx="1527382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4800" b="1" dirty="0">
                <a:latin typeface="+mj-ea"/>
              </a:rPr>
              <a:t> 참고문헌</a:t>
            </a:r>
            <a:endParaRPr lang="en-US" altLang="ko-KR" sz="4800" b="1" dirty="0">
              <a:latin typeface="+mj-ea"/>
            </a:endParaRPr>
          </a:p>
        </p:txBody>
      </p:sp>
      <p:sp>
        <p:nvSpPr>
          <p:cNvPr id="42" name="직사각형 41">
            <a:extLst>
              <a:ext uri="{FF2B5EF4-FFF2-40B4-BE49-F238E27FC236}">
                <a16:creationId xmlns:a16="http://schemas.microsoft.com/office/drawing/2014/main" id="{43DBF7A4-D5AE-477D-A716-228DB5BFE08F}"/>
              </a:ext>
            </a:extLst>
          </p:cNvPr>
          <p:cNvSpPr/>
          <p:nvPr/>
        </p:nvSpPr>
        <p:spPr>
          <a:xfrm>
            <a:off x="2551552" y="37171722"/>
            <a:ext cx="2541138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ko-KR" sz="3200" dirty="0" err="1">
                <a:latin typeface="굴림" panose="020B0600000101010101" pitchFamily="50" charset="-127"/>
                <a:ea typeface="굴림" panose="020B0600000101010101" pitchFamily="50" charset="-127"/>
              </a:rPr>
              <a:t>Kyeong-ryeol</a:t>
            </a:r>
            <a:r>
              <a:rPr lang="en-US" altLang="ko-KR" sz="3200" dirty="0">
                <a:latin typeface="굴림" panose="020B0600000101010101" pitchFamily="50" charset="-127"/>
                <a:ea typeface="굴림" panose="020B0600000101010101" pitchFamily="50" charset="-127"/>
              </a:rPr>
              <a:t> Bae and </a:t>
            </a:r>
            <a:r>
              <a:rPr lang="en-US" altLang="ko-KR" sz="3200" dirty="0" err="1">
                <a:latin typeface="굴림" panose="020B0600000101010101" pitchFamily="50" charset="-127"/>
                <a:ea typeface="굴림" panose="020B0600000101010101" pitchFamily="50" charset="-127"/>
              </a:rPr>
              <a:t>Byungin</a:t>
            </a:r>
            <a:r>
              <a:rPr lang="en-US" altLang="ko-KR" sz="3200" dirty="0">
                <a:latin typeface="굴림" panose="020B0600000101010101" pitchFamily="50" charset="-127"/>
                <a:ea typeface="굴림" panose="020B0600000101010101" pitchFamily="50" charset="-127"/>
              </a:rPr>
              <a:t> Moon An accurate and cost-effective stereo matching algorithm and processor for real-time embedded multimedia systems. Multimedia Tools and Applications, Sep. 2017;76(17):17907-17922</a:t>
            </a:r>
          </a:p>
        </p:txBody>
      </p:sp>
      <p:sp>
        <p:nvSpPr>
          <p:cNvPr id="43" name="직사각형 42">
            <a:extLst>
              <a:ext uri="{FF2B5EF4-FFF2-40B4-BE49-F238E27FC236}">
                <a16:creationId xmlns:a16="http://schemas.microsoft.com/office/drawing/2014/main" id="{0EBECDE9-FF9B-43AC-B019-39DDFEBE4FAD}"/>
              </a:ext>
            </a:extLst>
          </p:cNvPr>
          <p:cNvSpPr/>
          <p:nvPr/>
        </p:nvSpPr>
        <p:spPr>
          <a:xfrm>
            <a:off x="1742566" y="37186583"/>
            <a:ext cx="84168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ko-KR" sz="3200" dirty="0">
                <a:latin typeface="굴림" panose="020B0600000101010101" pitchFamily="50" charset="-127"/>
                <a:ea typeface="굴림" panose="020B0600000101010101" pitchFamily="50" charset="-127"/>
              </a:rPr>
              <a:t>[1]</a:t>
            </a:r>
          </a:p>
        </p:txBody>
      </p:sp>
      <p:pic>
        <p:nvPicPr>
          <p:cNvPr id="44" name="그림 43">
            <a:extLst>
              <a:ext uri="{FF2B5EF4-FFF2-40B4-BE49-F238E27FC236}">
                <a16:creationId xmlns:a16="http://schemas.microsoft.com/office/drawing/2014/main" id="{E1808218-8186-415E-A717-1FDE5E7A25C9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10527" y="13731653"/>
            <a:ext cx="12567057" cy="5444025"/>
          </a:xfrm>
          <a:prstGeom prst="rect">
            <a:avLst/>
          </a:prstGeom>
        </p:spPr>
      </p:pic>
      <p:sp>
        <p:nvSpPr>
          <p:cNvPr id="45" name="직사각형 44">
            <a:extLst>
              <a:ext uri="{FF2B5EF4-FFF2-40B4-BE49-F238E27FC236}">
                <a16:creationId xmlns:a16="http://schemas.microsoft.com/office/drawing/2014/main" id="{0903C12E-3D8B-419F-B366-FA26BABA366E}"/>
              </a:ext>
            </a:extLst>
          </p:cNvPr>
          <p:cNvSpPr/>
          <p:nvPr/>
        </p:nvSpPr>
        <p:spPr>
          <a:xfrm>
            <a:off x="16994761" y="19194721"/>
            <a:ext cx="126519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3200" dirty="0">
                <a:latin typeface="굴림" panose="020B0600000101010101" pitchFamily="50" charset="-127"/>
                <a:ea typeface="굴림" panose="020B0600000101010101" pitchFamily="50" charset="-127"/>
              </a:rPr>
              <a:t> </a:t>
            </a:r>
            <a:r>
              <a:rPr lang="ko-KR" altLang="en-US" sz="3200" dirty="0">
                <a:latin typeface="굴림" panose="020B0600000101010101" pitchFamily="50" charset="-127"/>
                <a:ea typeface="굴림" panose="020B0600000101010101" pitchFamily="50" charset="-127"/>
              </a:rPr>
              <a:t>그림 </a:t>
            </a:r>
            <a:r>
              <a:rPr lang="en-US" altLang="ko-KR" sz="3200" dirty="0">
                <a:latin typeface="굴림" panose="020B0600000101010101" pitchFamily="50" charset="-127"/>
                <a:ea typeface="굴림" panose="020B0600000101010101" pitchFamily="50" charset="-127"/>
              </a:rPr>
              <a:t>1. </a:t>
            </a:r>
            <a:r>
              <a:rPr lang="ko-KR" altLang="en-US" sz="3200" dirty="0">
                <a:latin typeface="굴림" panose="020B0600000101010101" pitchFamily="50" charset="-127"/>
                <a:ea typeface="굴림" panose="020B0600000101010101" pitchFamily="50" charset="-127"/>
              </a:rPr>
              <a:t>스테레오 정합 프로세서의</a:t>
            </a:r>
            <a:r>
              <a:rPr lang="en-US" altLang="ko-KR" sz="3200" dirty="0">
                <a:latin typeface="굴림" panose="020B0600000101010101" pitchFamily="50" charset="-127"/>
                <a:ea typeface="굴림" panose="020B0600000101010101" pitchFamily="50" charset="-127"/>
              </a:rPr>
              <a:t> </a:t>
            </a:r>
            <a:r>
              <a:rPr lang="ko-KR" altLang="en-US" sz="3200" dirty="0">
                <a:latin typeface="굴림" panose="020B0600000101010101" pitchFamily="50" charset="-127"/>
                <a:ea typeface="굴림" panose="020B0600000101010101" pitchFamily="50" charset="-127"/>
              </a:rPr>
              <a:t>하드웨어</a:t>
            </a:r>
            <a:r>
              <a:rPr lang="en-US" altLang="ko-KR" sz="3200" dirty="0">
                <a:latin typeface="굴림" panose="020B0600000101010101" pitchFamily="50" charset="-127"/>
                <a:ea typeface="굴림" panose="020B0600000101010101" pitchFamily="50" charset="-127"/>
              </a:rPr>
              <a:t> </a:t>
            </a:r>
            <a:r>
              <a:rPr lang="ko-KR" altLang="en-US" sz="3200" dirty="0">
                <a:latin typeface="굴림" panose="020B0600000101010101" pitchFamily="50" charset="-127"/>
                <a:ea typeface="굴림" panose="020B0600000101010101" pitchFamily="50" charset="-127"/>
              </a:rPr>
              <a:t>구조</a:t>
            </a:r>
            <a:endParaRPr lang="en-US" altLang="ko-KR" sz="3200" dirty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46" name="직사각형 45">
            <a:extLst>
              <a:ext uri="{FF2B5EF4-FFF2-40B4-BE49-F238E27FC236}">
                <a16:creationId xmlns:a16="http://schemas.microsoft.com/office/drawing/2014/main" id="{CC0DBB29-F8F1-4699-869D-D02AE311A03C}"/>
              </a:ext>
            </a:extLst>
          </p:cNvPr>
          <p:cNvSpPr/>
          <p:nvPr/>
        </p:nvSpPr>
        <p:spPr>
          <a:xfrm>
            <a:off x="19044401" y="22629997"/>
            <a:ext cx="55473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ko-KR" sz="3200" dirty="0">
                <a:latin typeface="굴림" panose="020B0600000101010101" pitchFamily="50" charset="-127"/>
                <a:ea typeface="굴림" panose="020B0600000101010101" pitchFamily="50" charset="-127"/>
              </a:rPr>
              <a:t> </a:t>
            </a:r>
            <a:r>
              <a:rPr lang="ko-KR" altLang="en-US" sz="3200" dirty="0">
                <a:latin typeface="굴림" panose="020B0600000101010101" pitchFamily="50" charset="-127"/>
                <a:ea typeface="굴림" panose="020B0600000101010101" pitchFamily="50" charset="-127"/>
              </a:rPr>
              <a:t>표 </a:t>
            </a:r>
            <a:r>
              <a:rPr lang="en-US" altLang="ko-KR" sz="3200" dirty="0">
                <a:latin typeface="굴림" panose="020B0600000101010101" pitchFamily="50" charset="-127"/>
                <a:ea typeface="굴림" panose="020B0600000101010101" pitchFamily="50" charset="-127"/>
              </a:rPr>
              <a:t>1. ASIC</a:t>
            </a:r>
            <a:r>
              <a:rPr lang="ko-KR" altLang="en-US" sz="3200" dirty="0">
                <a:latin typeface="굴림" panose="020B0600000101010101" pitchFamily="50" charset="-127"/>
                <a:ea typeface="굴림" panose="020B0600000101010101" pitchFamily="50" charset="-127"/>
              </a:rPr>
              <a:t> 설계 사양</a:t>
            </a:r>
            <a:endParaRPr lang="en-US" altLang="ko-KR" sz="3200" dirty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30" name="직사각형 29">
            <a:extLst>
              <a:ext uri="{FF2B5EF4-FFF2-40B4-BE49-F238E27FC236}">
                <a16:creationId xmlns:a16="http://schemas.microsoft.com/office/drawing/2014/main" id="{86290682-7095-412C-AA5A-8DC71A881936}"/>
              </a:ext>
            </a:extLst>
          </p:cNvPr>
          <p:cNvSpPr/>
          <p:nvPr/>
        </p:nvSpPr>
        <p:spPr>
          <a:xfrm>
            <a:off x="23856798" y="29733987"/>
            <a:ext cx="394196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ko-KR" sz="3200" dirty="0">
                <a:latin typeface="굴림" panose="020B0600000101010101" pitchFamily="50" charset="-127"/>
                <a:ea typeface="굴림" panose="020B0600000101010101" pitchFamily="50" charset="-127"/>
              </a:rPr>
              <a:t> </a:t>
            </a:r>
            <a:r>
              <a:rPr lang="ko-KR" altLang="en-US" sz="3200" dirty="0">
                <a:latin typeface="굴림" panose="020B0600000101010101" pitchFamily="50" charset="-127"/>
                <a:ea typeface="굴림" panose="020B0600000101010101" pitchFamily="50" charset="-127"/>
              </a:rPr>
              <a:t>그림 </a:t>
            </a:r>
            <a:r>
              <a:rPr lang="en-US" altLang="ko-KR" sz="3200" dirty="0">
                <a:latin typeface="굴림" panose="020B0600000101010101" pitchFamily="50" charset="-127"/>
                <a:ea typeface="굴림" panose="020B0600000101010101" pitchFamily="50" charset="-127"/>
              </a:rPr>
              <a:t>2. </a:t>
            </a:r>
            <a:r>
              <a:rPr lang="ko-KR" altLang="en-US" sz="3200" dirty="0">
                <a:latin typeface="굴림" panose="020B0600000101010101" pitchFamily="50" charset="-127"/>
                <a:ea typeface="굴림" panose="020B0600000101010101" pitchFamily="50" charset="-127"/>
              </a:rPr>
              <a:t>칩 레이아웃</a:t>
            </a:r>
            <a:endParaRPr lang="en-US" altLang="ko-KR" sz="3200" dirty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39" name="직사각형 38">
            <a:extLst>
              <a:ext uri="{FF2B5EF4-FFF2-40B4-BE49-F238E27FC236}">
                <a16:creationId xmlns:a16="http://schemas.microsoft.com/office/drawing/2014/main" id="{5C89EEEB-1DB2-42BC-AA55-C00F19D1948A}"/>
              </a:ext>
            </a:extLst>
          </p:cNvPr>
          <p:cNvSpPr/>
          <p:nvPr/>
        </p:nvSpPr>
        <p:spPr>
          <a:xfrm>
            <a:off x="18875543" y="35222125"/>
            <a:ext cx="875515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ko-KR" sz="3200" dirty="0">
                <a:latin typeface="굴림" panose="020B0600000101010101" pitchFamily="50" charset="-127"/>
                <a:ea typeface="굴림" panose="020B0600000101010101" pitchFamily="50" charset="-127"/>
              </a:rPr>
              <a:t> </a:t>
            </a:r>
            <a:r>
              <a:rPr lang="ko-KR" altLang="en-US" sz="3200" dirty="0">
                <a:latin typeface="굴림" panose="020B0600000101010101" pitchFamily="50" charset="-127"/>
                <a:ea typeface="굴림" panose="020B0600000101010101" pitchFamily="50" charset="-127"/>
              </a:rPr>
              <a:t>그림 </a:t>
            </a:r>
            <a:r>
              <a:rPr lang="en-US" altLang="ko-KR" sz="3200" dirty="0">
                <a:latin typeface="굴림" panose="020B0600000101010101" pitchFamily="50" charset="-127"/>
                <a:ea typeface="굴림" panose="020B0600000101010101" pitchFamily="50" charset="-127"/>
              </a:rPr>
              <a:t>3. </a:t>
            </a:r>
            <a:r>
              <a:rPr lang="ko-KR" altLang="en-US" sz="3200" dirty="0">
                <a:latin typeface="굴림" panose="020B0600000101010101" pitchFamily="50" charset="-127"/>
                <a:ea typeface="굴림" panose="020B0600000101010101" pitchFamily="50" charset="-127"/>
              </a:rPr>
              <a:t>칩 동작 검증 플랫폼 </a:t>
            </a:r>
            <a:endParaRPr lang="en-US" altLang="ko-KR" sz="3200" dirty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47" name="직사각형 46">
            <a:extLst>
              <a:ext uri="{FF2B5EF4-FFF2-40B4-BE49-F238E27FC236}">
                <a16:creationId xmlns:a16="http://schemas.microsoft.com/office/drawing/2014/main" id="{B1B101A3-829F-4EE1-98A0-12D7F3EAA51D}"/>
              </a:ext>
            </a:extLst>
          </p:cNvPr>
          <p:cNvSpPr/>
          <p:nvPr/>
        </p:nvSpPr>
        <p:spPr>
          <a:xfrm>
            <a:off x="1705383" y="20213419"/>
            <a:ext cx="14458202" cy="2717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altLang="ko-KR" sz="3400" dirty="0">
                <a:latin typeface="굴림" panose="020B0600000101010101" pitchFamily="50" charset="-127"/>
                <a:ea typeface="굴림" panose="020B0600000101010101" pitchFamily="50" charset="-127"/>
              </a:rPr>
              <a:t>  </a:t>
            </a:r>
            <a:r>
              <a:rPr lang="ko-KR" altLang="en-US" sz="3400" dirty="0">
                <a:latin typeface="굴림" panose="020B0600000101010101" pitchFamily="50" charset="-127"/>
                <a:ea typeface="굴림" panose="020B0600000101010101" pitchFamily="50" charset="-127"/>
              </a:rPr>
              <a:t>앞서 설계된 하드웨어 구조를 기반으로 </a:t>
            </a:r>
            <a:r>
              <a:rPr lang="en-US" altLang="ko-KR" sz="3400" dirty="0">
                <a:latin typeface="굴림" panose="020B0600000101010101" pitchFamily="50" charset="-127"/>
                <a:ea typeface="굴림" panose="020B0600000101010101" pitchFamily="50" charset="-127"/>
              </a:rPr>
              <a:t>Verilog HDL</a:t>
            </a:r>
            <a:r>
              <a:rPr lang="ko-KR" altLang="en-US" sz="3400" dirty="0">
                <a:latin typeface="굴림" panose="020B0600000101010101" pitchFamily="50" charset="-127"/>
                <a:ea typeface="굴림" panose="020B0600000101010101" pitchFamily="50" charset="-127"/>
              </a:rPr>
              <a:t>로 설계하였으며</a:t>
            </a:r>
            <a:r>
              <a:rPr lang="en-US" altLang="ko-KR" sz="3400" dirty="0">
                <a:latin typeface="굴림" panose="020B0600000101010101" pitchFamily="50" charset="-127"/>
                <a:ea typeface="굴림" panose="020B0600000101010101" pitchFamily="50" charset="-127"/>
              </a:rPr>
              <a:t>, FPGA</a:t>
            </a:r>
            <a:r>
              <a:rPr lang="ko-KR" altLang="en-US" sz="3400" dirty="0">
                <a:latin typeface="굴림" panose="020B0600000101010101" pitchFamily="50" charset="-127"/>
                <a:ea typeface="굴림" panose="020B0600000101010101" pitchFamily="50" charset="-127"/>
              </a:rPr>
              <a:t>를 통해 검증하였다</a:t>
            </a:r>
            <a:r>
              <a:rPr lang="en-US" altLang="ko-KR" sz="3400" dirty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sz="3400" dirty="0">
                <a:latin typeface="굴림" panose="020B0600000101010101" pitchFamily="50" charset="-127"/>
                <a:ea typeface="굴림" panose="020B0600000101010101" pitchFamily="50" charset="-127"/>
              </a:rPr>
              <a:t>스테레오 정합 프로세서의 </a:t>
            </a:r>
            <a:r>
              <a:rPr lang="en-US" altLang="ko-KR" sz="3400" dirty="0">
                <a:latin typeface="굴림" panose="020B0600000101010101" pitchFamily="50" charset="-127"/>
                <a:ea typeface="굴림" panose="020B0600000101010101" pitchFamily="50" charset="-127"/>
              </a:rPr>
              <a:t>ASIC </a:t>
            </a:r>
            <a:r>
              <a:rPr lang="ko-KR" altLang="en-US" sz="3400" dirty="0">
                <a:latin typeface="굴림" panose="020B0600000101010101" pitchFamily="50" charset="-127"/>
                <a:ea typeface="굴림" panose="020B0600000101010101" pitchFamily="50" charset="-127"/>
              </a:rPr>
              <a:t>설계 사양은 표 </a:t>
            </a:r>
            <a:r>
              <a:rPr lang="en-US" altLang="ko-KR" sz="3400" dirty="0">
                <a:latin typeface="굴림" panose="020B0600000101010101" pitchFamily="50" charset="-127"/>
                <a:ea typeface="굴림" panose="020B0600000101010101" pitchFamily="50" charset="-127"/>
              </a:rPr>
              <a:t>1.</a:t>
            </a:r>
            <a:r>
              <a:rPr lang="ko-KR" altLang="en-US" sz="3400" dirty="0">
                <a:latin typeface="굴림" panose="020B0600000101010101" pitchFamily="50" charset="-127"/>
                <a:ea typeface="굴림" panose="020B0600000101010101" pitchFamily="50" charset="-127"/>
              </a:rPr>
              <a:t>과 같다</a:t>
            </a:r>
            <a:r>
              <a:rPr lang="en-US" altLang="ko-KR" sz="3400" dirty="0">
                <a:latin typeface="굴림" panose="020B0600000101010101" pitchFamily="50" charset="-127"/>
                <a:ea typeface="굴림" panose="020B0600000101010101" pitchFamily="50" charset="-127"/>
              </a:rPr>
              <a:t>. FPGA</a:t>
            </a:r>
            <a:r>
              <a:rPr lang="ko-KR" altLang="en-US" sz="3400" dirty="0">
                <a:latin typeface="굴림" panose="020B0600000101010101" pitchFamily="50" charset="-127"/>
                <a:ea typeface="굴림" panose="020B0600000101010101" pitchFamily="50" charset="-127"/>
              </a:rPr>
              <a:t>를 통해 검증된 </a:t>
            </a:r>
            <a:r>
              <a:rPr lang="en-US" altLang="ko-KR" sz="3400" dirty="0">
                <a:latin typeface="굴림" panose="020B0600000101010101" pitchFamily="50" charset="-127"/>
                <a:ea typeface="굴림" panose="020B0600000101010101" pitchFamily="50" charset="-127"/>
              </a:rPr>
              <a:t>HDL </a:t>
            </a:r>
            <a:r>
              <a:rPr lang="ko-KR" altLang="en-US" sz="3400" dirty="0">
                <a:latin typeface="굴림" panose="020B0600000101010101" pitchFamily="50" charset="-127"/>
                <a:ea typeface="굴림" panose="020B0600000101010101" pitchFamily="50" charset="-127"/>
              </a:rPr>
              <a:t>코드를 기반으로 표 </a:t>
            </a:r>
            <a:r>
              <a:rPr lang="en-US" altLang="ko-KR" sz="3400" dirty="0">
                <a:latin typeface="굴림" panose="020B0600000101010101" pitchFamily="50" charset="-127"/>
                <a:ea typeface="굴림" panose="020B0600000101010101" pitchFamily="50" charset="-127"/>
              </a:rPr>
              <a:t>2.</a:t>
            </a:r>
            <a:r>
              <a:rPr lang="ko-KR" altLang="en-US" sz="3400" dirty="0">
                <a:latin typeface="굴림" panose="020B0600000101010101" pitchFamily="50" charset="-127"/>
                <a:ea typeface="굴림" panose="020B0600000101010101" pitchFamily="50" charset="-127"/>
              </a:rPr>
              <a:t>의 과정을 순차적으로 진행하였으며</a:t>
            </a:r>
            <a:r>
              <a:rPr lang="en-US" altLang="ko-KR" sz="3400" dirty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3400" dirty="0">
                <a:latin typeface="굴림" panose="020B0600000101010101" pitchFamily="50" charset="-127"/>
                <a:ea typeface="굴림" panose="020B0600000101010101" pitchFamily="50" charset="-127"/>
              </a:rPr>
              <a:t>최종적인 칩 레이아웃은 그림 </a:t>
            </a:r>
            <a:r>
              <a:rPr lang="en-US" altLang="ko-KR" sz="3400" dirty="0">
                <a:latin typeface="굴림" panose="020B0600000101010101" pitchFamily="50" charset="-127"/>
                <a:ea typeface="굴림" panose="020B0600000101010101" pitchFamily="50" charset="-127"/>
              </a:rPr>
              <a:t>2.</a:t>
            </a:r>
            <a:r>
              <a:rPr lang="ko-KR" altLang="en-US" sz="3400" dirty="0">
                <a:latin typeface="굴림" panose="020B0600000101010101" pitchFamily="50" charset="-127"/>
                <a:ea typeface="굴림" panose="020B0600000101010101" pitchFamily="50" charset="-127"/>
              </a:rPr>
              <a:t>와 같다</a:t>
            </a:r>
            <a:r>
              <a:rPr lang="en-US" altLang="ko-KR" sz="3400" dirty="0">
                <a:latin typeface="굴림" panose="020B0600000101010101" pitchFamily="50" charset="-127"/>
                <a:ea typeface="굴림" panose="020B0600000101010101" pitchFamily="50" charset="-127"/>
              </a:rPr>
              <a:t>.</a:t>
            </a:r>
          </a:p>
        </p:txBody>
      </p:sp>
      <p:graphicFrame>
        <p:nvGraphicFramePr>
          <p:cNvPr id="8" name="표 7">
            <a:extLst>
              <a:ext uri="{FF2B5EF4-FFF2-40B4-BE49-F238E27FC236}">
                <a16:creationId xmlns:a16="http://schemas.microsoft.com/office/drawing/2014/main" id="{C6B59F4C-3B5E-4D26-9098-8DE9D6F365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0252684"/>
              </p:ext>
            </p:extLst>
          </p:nvPr>
        </p:nvGraphicFramePr>
        <p:xfrm>
          <a:off x="17013792" y="24106010"/>
          <a:ext cx="6454182" cy="5547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0000">
                  <a:extLst>
                    <a:ext uri="{9D8B030D-6E8A-4147-A177-3AD203B41FA5}">
                      <a16:colId xmlns:a16="http://schemas.microsoft.com/office/drawing/2014/main" val="2794578422"/>
                    </a:ext>
                  </a:extLst>
                </a:gridCol>
                <a:gridCol w="694182">
                  <a:extLst>
                    <a:ext uri="{9D8B030D-6E8A-4147-A177-3AD203B41FA5}">
                      <a16:colId xmlns:a16="http://schemas.microsoft.com/office/drawing/2014/main" val="1610785502"/>
                    </a:ext>
                  </a:extLst>
                </a:gridCol>
                <a:gridCol w="4860000">
                  <a:extLst>
                    <a:ext uri="{9D8B030D-6E8A-4147-A177-3AD203B41FA5}">
                      <a16:colId xmlns:a16="http://schemas.microsoft.com/office/drawing/2014/main" val="365450952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/>
                        <a:t>Phase</a:t>
                      </a: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/>
                        <a:t>Task</a:t>
                      </a:r>
                    </a:p>
                  </a:txBody>
                  <a:tcPr marL="0" marR="0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kern="100" dirty="0">
                          <a:effectLst/>
                        </a:rPr>
                        <a:t>Description</a:t>
                      </a:r>
                      <a:endParaRPr lang="ko-KR" altLang="en-US" sz="2800" dirty="0"/>
                    </a:p>
                  </a:txBody>
                  <a:tcPr marL="0" marR="0" marT="0" marB="0"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9786725"/>
                  </a:ext>
                </a:extLst>
              </a:tr>
              <a:tr h="0">
                <a:tc rowSpan="6">
                  <a:txBody>
                    <a:bodyPr/>
                    <a:lstStyle/>
                    <a:p>
                      <a:pPr algn="ctr" latinLnBrk="1"/>
                      <a:r>
                        <a:rPr lang="en-US" altLang="ko-KR" sz="2800" kern="100" dirty="0">
                          <a:effectLst/>
                        </a:rPr>
                        <a:t>Front-end</a:t>
                      </a:r>
                      <a:endParaRPr lang="ko-KR" altLang="en-US" sz="2800" dirty="0"/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/>
                        <a:t>1</a:t>
                      </a:r>
                      <a:endParaRPr lang="ko-KR" altLang="en-US" sz="2800" dirty="0"/>
                    </a:p>
                  </a:txBody>
                  <a:tcPr marL="0" marR="0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027487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800" kern="100" dirty="0">
                          <a:effectLst/>
                        </a:rPr>
                        <a:t>RTL Design &amp; Function Simulation</a:t>
                      </a:r>
                      <a:endParaRPr lang="ko-KR" altLang="ko-KR" sz="28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30158785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/>
                        <a:t>2</a:t>
                      </a:r>
                      <a:endParaRPr lang="ko-KR" altLang="en-US" sz="28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3027487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800" kern="100" dirty="0">
                          <a:effectLst/>
                        </a:rPr>
                        <a:t>Synthesis</a:t>
                      </a:r>
                      <a:endParaRPr lang="ko-KR" altLang="ko-KR" sz="28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80000223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/>
                        <a:t>3</a:t>
                      </a:r>
                      <a:endParaRPr lang="ko-KR" altLang="en-US" sz="28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3027487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800" kern="100" dirty="0">
                          <a:effectLst/>
                        </a:rPr>
                        <a:t>Design Rule Check</a:t>
                      </a:r>
                      <a:endParaRPr lang="ko-KR" altLang="ko-KR" sz="28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81217709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/>
                        <a:t>4</a:t>
                      </a:r>
                      <a:endParaRPr lang="ko-KR" altLang="en-US" sz="28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3027487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800" kern="100" dirty="0">
                          <a:effectLst/>
                        </a:rPr>
                        <a:t>Formal Verification</a:t>
                      </a:r>
                      <a:endParaRPr lang="ko-KR" altLang="ko-KR" sz="28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17199987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/>
                        <a:t>5</a:t>
                      </a:r>
                      <a:endParaRPr lang="ko-KR" altLang="en-US" sz="28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3027487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800" kern="100" dirty="0">
                          <a:effectLst/>
                        </a:rPr>
                        <a:t>Pre-layout Static Timing Analysis</a:t>
                      </a:r>
                      <a:endParaRPr lang="ko-KR" altLang="ko-KR" sz="28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3371784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/>
                        <a:t>6</a:t>
                      </a:r>
                      <a:endParaRPr lang="ko-KR" altLang="en-US" sz="2800" dirty="0"/>
                    </a:p>
                  </a:txBody>
                  <a:tcPr marL="0" marR="0" marT="0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027487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800" kern="100" dirty="0">
                          <a:effectLst/>
                        </a:rPr>
                        <a:t>Pre-layout Simulation with SDF</a:t>
                      </a:r>
                      <a:endParaRPr lang="ko-KR" altLang="ko-KR" sz="28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3587422"/>
                  </a:ext>
                </a:extLst>
              </a:tr>
              <a:tr h="0">
                <a:tc rowSpan="6">
                  <a:txBody>
                    <a:bodyPr/>
                    <a:lstStyle/>
                    <a:p>
                      <a:pPr algn="ctr" latinLnBrk="1"/>
                      <a:r>
                        <a:rPr lang="en-US" altLang="ko-KR" sz="2800" kern="100" dirty="0">
                          <a:effectLst/>
                        </a:rPr>
                        <a:t>Back-end</a:t>
                      </a:r>
                      <a:endParaRPr lang="ko-KR" altLang="en-US" sz="2800" dirty="0"/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/>
                        <a:t>7</a:t>
                      </a:r>
                      <a:endParaRPr lang="ko-KR" altLang="en-US" sz="2800" dirty="0"/>
                    </a:p>
                  </a:txBody>
                  <a:tcPr marL="0" marR="0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027487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800" kern="100" dirty="0">
                          <a:effectLst/>
                        </a:rPr>
                        <a:t>Place &amp; Route</a:t>
                      </a:r>
                      <a:endParaRPr lang="ko-KR" altLang="ko-KR" sz="28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28949745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/>
                        <a:t>8</a:t>
                      </a:r>
                      <a:endParaRPr lang="ko-KR" altLang="en-US" sz="28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3027487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800" kern="100" dirty="0">
                          <a:effectLst/>
                        </a:rPr>
                        <a:t>RC Extraction</a:t>
                      </a:r>
                      <a:endParaRPr lang="ko-KR" altLang="ko-KR" sz="28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80999506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/>
                        <a:t>9</a:t>
                      </a:r>
                      <a:endParaRPr lang="ko-KR" altLang="en-US" sz="28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3027487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800" kern="100" dirty="0">
                          <a:effectLst/>
                        </a:rPr>
                        <a:t>Post-layout Static Timing Analysis</a:t>
                      </a:r>
                      <a:endParaRPr lang="ko-KR" altLang="ko-KR" sz="28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0495051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/>
                        <a:t>10</a:t>
                      </a:r>
                      <a:endParaRPr lang="ko-KR" altLang="en-US" sz="28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3027487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800" kern="100" dirty="0">
                          <a:effectLst/>
                        </a:rPr>
                        <a:t>Post-layout Simulation with SDF</a:t>
                      </a:r>
                      <a:endParaRPr lang="ko-KR" altLang="ko-KR" sz="28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18230848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/>
                        <a:t>11</a:t>
                      </a:r>
                      <a:endParaRPr lang="ko-KR" altLang="en-US" sz="28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3027487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800" kern="100" dirty="0">
                          <a:effectLst/>
                        </a:rPr>
                        <a:t>Static Power Analysis</a:t>
                      </a:r>
                      <a:endParaRPr lang="ko-KR" altLang="ko-KR" sz="28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47928249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/>
                        <a:t>12</a:t>
                      </a:r>
                      <a:endParaRPr lang="ko-KR" altLang="en-US" sz="2800" dirty="0"/>
                    </a:p>
                  </a:txBody>
                  <a:tcPr marL="0" marR="0" marT="0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027487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800" kern="100" dirty="0">
                          <a:effectLst/>
                        </a:rPr>
                        <a:t>Physical Verification</a:t>
                      </a:r>
                      <a:endParaRPr lang="ko-KR" altLang="ko-KR" sz="28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7033464"/>
                  </a:ext>
                </a:extLst>
              </a:tr>
            </a:tbl>
          </a:graphicData>
        </a:graphic>
      </p:graphicFrame>
      <p:sp>
        <p:nvSpPr>
          <p:cNvPr id="48" name="직사각형 47">
            <a:extLst>
              <a:ext uri="{FF2B5EF4-FFF2-40B4-BE49-F238E27FC236}">
                <a16:creationId xmlns:a16="http://schemas.microsoft.com/office/drawing/2014/main" id="{C9C99094-7271-4A6D-B04A-14F5CA477EF3}"/>
              </a:ext>
            </a:extLst>
          </p:cNvPr>
          <p:cNvSpPr/>
          <p:nvPr/>
        </p:nvSpPr>
        <p:spPr>
          <a:xfrm>
            <a:off x="17013792" y="29733987"/>
            <a:ext cx="645418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o-KR" altLang="en-US" sz="3200" dirty="0">
                <a:latin typeface="굴림" panose="020B0600000101010101" pitchFamily="50" charset="-127"/>
                <a:ea typeface="굴림" panose="020B0600000101010101" pitchFamily="50" charset="-127"/>
              </a:rPr>
              <a:t>표 </a:t>
            </a:r>
            <a:r>
              <a:rPr lang="en-US" altLang="ko-KR" sz="3200" dirty="0">
                <a:latin typeface="굴림" panose="020B0600000101010101" pitchFamily="50" charset="-127"/>
                <a:ea typeface="굴림" panose="020B0600000101010101" pitchFamily="50" charset="-127"/>
              </a:rPr>
              <a:t>2. ASIC </a:t>
            </a:r>
            <a:r>
              <a:rPr lang="ko-KR" altLang="en-US" sz="3200" dirty="0">
                <a:latin typeface="굴림" panose="020B0600000101010101" pitchFamily="50" charset="-127"/>
                <a:ea typeface="굴림" panose="020B0600000101010101" pitchFamily="50" charset="-127"/>
              </a:rPr>
              <a:t>개발 과정 및 </a:t>
            </a:r>
            <a:r>
              <a:rPr lang="en-US" altLang="ko-KR" sz="3200" dirty="0">
                <a:latin typeface="굴림" panose="020B0600000101010101" pitchFamily="50" charset="-127"/>
                <a:ea typeface="굴림" panose="020B0600000101010101" pitchFamily="50" charset="-127"/>
              </a:rPr>
              <a:t>Task</a:t>
            </a:r>
          </a:p>
        </p:txBody>
      </p:sp>
      <p:graphicFrame>
        <p:nvGraphicFramePr>
          <p:cNvPr id="14" name="표 13">
            <a:extLst>
              <a:ext uri="{FF2B5EF4-FFF2-40B4-BE49-F238E27FC236}">
                <a16:creationId xmlns:a16="http://schemas.microsoft.com/office/drawing/2014/main" id="{24C92EE7-9255-4407-AB50-47A097E975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8753794"/>
              </p:ext>
            </p:extLst>
          </p:nvPr>
        </p:nvGraphicFramePr>
        <p:xfrm>
          <a:off x="19151455" y="20323081"/>
          <a:ext cx="8077202" cy="227640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038601">
                  <a:extLst>
                    <a:ext uri="{9D8B030D-6E8A-4147-A177-3AD203B41FA5}">
                      <a16:colId xmlns:a16="http://schemas.microsoft.com/office/drawing/2014/main" val="3096225673"/>
                    </a:ext>
                  </a:extLst>
                </a:gridCol>
                <a:gridCol w="4038601">
                  <a:extLst>
                    <a:ext uri="{9D8B030D-6E8A-4147-A177-3AD203B41FA5}">
                      <a16:colId xmlns:a16="http://schemas.microsoft.com/office/drawing/2014/main" val="2793842759"/>
                    </a:ext>
                  </a:extLst>
                </a:gridCol>
              </a:tblGrid>
              <a:tr h="540929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Specifications</a:t>
                      </a:r>
                      <a:endParaRPr lang="ko-KR" sz="2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6727445"/>
                  </a:ext>
                </a:extLst>
              </a:tr>
              <a:tr h="4327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Gate count</a:t>
                      </a:r>
                      <a:endParaRPr lang="ko-KR" sz="2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4944126</a:t>
                      </a:r>
                      <a:endParaRPr lang="ko-KR" sz="2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762927253"/>
                  </a:ext>
                </a:extLst>
              </a:tr>
              <a:tr h="4372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2800" dirty="0">
                          <a:effectLst/>
                        </a:rPr>
                        <a:t>Maximum </a:t>
                      </a:r>
                      <a:r>
                        <a:rPr lang="en-US" sz="2800" dirty="0">
                          <a:effectLst/>
                        </a:rPr>
                        <a:t>Frequ</a:t>
                      </a:r>
                      <a:r>
                        <a:rPr lang="en-US" altLang="ko-KR" sz="2800" dirty="0">
                          <a:effectLst/>
                        </a:rPr>
                        <a:t>e</a:t>
                      </a:r>
                      <a:r>
                        <a:rPr lang="en-US" sz="2800" dirty="0">
                          <a:effectLst/>
                        </a:rPr>
                        <a:t>ncy</a:t>
                      </a:r>
                      <a:endParaRPr lang="ko-KR" sz="2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2800" dirty="0">
                          <a:effectLst/>
                        </a:rPr>
                        <a:t>111</a:t>
                      </a:r>
                      <a:r>
                        <a:rPr lang="en-US" sz="2800" dirty="0">
                          <a:effectLst/>
                        </a:rPr>
                        <a:t> MHz</a:t>
                      </a:r>
                      <a:endParaRPr lang="ko-KR" sz="2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437734518"/>
                  </a:ext>
                </a:extLst>
              </a:tr>
              <a:tr h="4327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SRAM</a:t>
                      </a:r>
                      <a:endParaRPr lang="ko-KR" sz="2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6</a:t>
                      </a:r>
                      <a:r>
                        <a:rPr lang="en-US" altLang="ko-KR" sz="2800" dirty="0">
                          <a:effectLst/>
                        </a:rPr>
                        <a:t>8</a:t>
                      </a:r>
                      <a:r>
                        <a:rPr lang="en-US" sz="2800" dirty="0">
                          <a:effectLst/>
                        </a:rPr>
                        <a:t> SRAMSs of </a:t>
                      </a:r>
                      <a:r>
                        <a:rPr lang="en-US" altLang="ko-KR" sz="2800" dirty="0">
                          <a:effectLst/>
                        </a:rPr>
                        <a:t>1280</a:t>
                      </a:r>
                      <a:r>
                        <a:rPr lang="en-US" sz="2800" dirty="0">
                          <a:effectLst/>
                        </a:rPr>
                        <a:t> × 8 </a:t>
                      </a:r>
                      <a:endParaRPr lang="ko-KR" sz="2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195597571"/>
                  </a:ext>
                </a:extLst>
              </a:tr>
              <a:tr h="4327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die size</a:t>
                      </a:r>
                      <a:endParaRPr lang="ko-KR" sz="2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4 mm × 4 mm</a:t>
                      </a:r>
                      <a:endParaRPr lang="ko-KR" sz="2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R w="12700" cmpd="sng">
                      <a:noFill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7978695"/>
                  </a:ext>
                </a:extLst>
              </a:tr>
            </a:tbl>
          </a:graphicData>
        </a:graphic>
      </p:graphicFrame>
      <p:pic>
        <p:nvPicPr>
          <p:cNvPr id="15" name="그림 14">
            <a:extLst>
              <a:ext uri="{FF2B5EF4-FFF2-40B4-BE49-F238E27FC236}">
                <a16:creationId xmlns:a16="http://schemas.microsoft.com/office/drawing/2014/main" id="{8B6D7E0B-156D-4651-9CF7-CF653703CA6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060167" y="31140153"/>
            <a:ext cx="8159123" cy="4045451"/>
          </a:xfrm>
          <a:prstGeom prst="rect">
            <a:avLst/>
          </a:prstGeom>
        </p:spPr>
      </p:pic>
      <p:sp>
        <p:nvSpPr>
          <p:cNvPr id="88" name="직사각형 87">
            <a:extLst>
              <a:ext uri="{FF2B5EF4-FFF2-40B4-BE49-F238E27FC236}">
                <a16:creationId xmlns:a16="http://schemas.microsoft.com/office/drawing/2014/main" id="{B700C4E1-24BC-4107-8E6D-30D0037C9C31}"/>
              </a:ext>
            </a:extLst>
          </p:cNvPr>
          <p:cNvSpPr/>
          <p:nvPr/>
        </p:nvSpPr>
        <p:spPr>
          <a:xfrm>
            <a:off x="1724116" y="24355550"/>
            <a:ext cx="14458202" cy="5437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altLang="ko-KR" sz="3400" dirty="0">
                <a:latin typeface="굴림" panose="020B0600000101010101" pitchFamily="50" charset="-127"/>
                <a:ea typeface="굴림" panose="020B0600000101010101" pitchFamily="50" charset="-127"/>
              </a:rPr>
              <a:t> </a:t>
            </a:r>
            <a:r>
              <a:rPr lang="ko-KR" altLang="en-US" sz="3400" dirty="0">
                <a:latin typeface="굴림" panose="020B0600000101010101" pitchFamily="50" charset="-127"/>
                <a:ea typeface="굴림" panose="020B0600000101010101" pitchFamily="50" charset="-127"/>
              </a:rPr>
              <a:t>칩 동작 검증을 위한 플랫폼의 구성은 그림 </a:t>
            </a:r>
            <a:r>
              <a:rPr lang="en-US" altLang="ko-KR" sz="3400" dirty="0">
                <a:latin typeface="굴림" panose="020B0600000101010101" pitchFamily="50" charset="-127"/>
                <a:ea typeface="굴림" panose="020B0600000101010101" pitchFamily="50" charset="-127"/>
              </a:rPr>
              <a:t>3.</a:t>
            </a:r>
            <a:r>
              <a:rPr lang="ko-KR" altLang="en-US" sz="3400" dirty="0">
                <a:latin typeface="굴림" panose="020B0600000101010101" pitchFamily="50" charset="-127"/>
                <a:ea typeface="굴림" panose="020B0600000101010101" pitchFamily="50" charset="-127"/>
              </a:rPr>
              <a:t>과 같다</a:t>
            </a:r>
            <a:r>
              <a:rPr lang="en-US" altLang="ko-KR" sz="3400" dirty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sz="3400" dirty="0">
                <a:latin typeface="굴림" panose="020B0600000101010101" pitchFamily="50" charset="-127"/>
                <a:ea typeface="굴림" panose="020B0600000101010101" pitchFamily="50" charset="-127"/>
              </a:rPr>
              <a:t>스테레오 카메라로부터 입력 받은 영상 데이터를 카메라 인터페이스 보드를 통해 </a:t>
            </a:r>
            <a:r>
              <a:rPr lang="en-US" altLang="ko-KR" sz="3400" dirty="0">
                <a:latin typeface="굴림" panose="020B0600000101010101" pitchFamily="50" charset="-127"/>
                <a:ea typeface="굴림" panose="020B0600000101010101" pitchFamily="50" charset="-127"/>
              </a:rPr>
              <a:t>FPGA </a:t>
            </a:r>
            <a:r>
              <a:rPr lang="ko-KR" altLang="en-US" sz="3400" dirty="0">
                <a:latin typeface="굴림" panose="020B0600000101010101" pitchFamily="50" charset="-127"/>
                <a:ea typeface="굴림" panose="020B0600000101010101" pitchFamily="50" charset="-127"/>
              </a:rPr>
              <a:t>보드로 전달하게 되고</a:t>
            </a:r>
            <a:r>
              <a:rPr lang="en-US" altLang="ko-KR" sz="3400" dirty="0">
                <a:latin typeface="굴림" panose="020B0600000101010101" pitchFamily="50" charset="-127"/>
                <a:ea typeface="굴림" panose="020B0600000101010101" pitchFamily="50" charset="-127"/>
              </a:rPr>
              <a:t>, FPGA </a:t>
            </a:r>
            <a:r>
              <a:rPr lang="ko-KR" altLang="en-US" sz="3400" dirty="0">
                <a:latin typeface="굴림" panose="020B0600000101010101" pitchFamily="50" charset="-127"/>
                <a:ea typeface="굴림" panose="020B0600000101010101" pitchFamily="50" charset="-127"/>
              </a:rPr>
              <a:t>보드에서 </a:t>
            </a:r>
            <a:r>
              <a:rPr lang="ko-KR" altLang="en-US" sz="3400" dirty="0" err="1">
                <a:latin typeface="굴림" panose="020B0600000101010101" pitchFamily="50" charset="-127"/>
                <a:ea typeface="굴림" panose="020B0600000101010101" pitchFamily="50" charset="-127"/>
              </a:rPr>
              <a:t>렉티피케이션</a:t>
            </a:r>
            <a:r>
              <a:rPr lang="ko-KR" altLang="en-US" sz="3400" dirty="0">
                <a:latin typeface="굴림" panose="020B0600000101010101" pitchFamily="50" charset="-127"/>
                <a:ea typeface="굴림" panose="020B0600000101010101" pitchFamily="50" charset="-127"/>
              </a:rPr>
              <a:t> 과정을 거쳐 </a:t>
            </a:r>
            <a:r>
              <a:rPr lang="en-US" altLang="ko-KR" sz="3400" dirty="0">
                <a:latin typeface="굴림" panose="020B0600000101010101" pitchFamily="50" charset="-127"/>
                <a:ea typeface="굴림" panose="020B0600000101010101" pitchFamily="50" charset="-127"/>
              </a:rPr>
              <a:t>IDEC </a:t>
            </a:r>
            <a:r>
              <a:rPr lang="ko-KR" altLang="en-US" sz="3400" dirty="0">
                <a:latin typeface="굴림" panose="020B0600000101010101" pitchFamily="50" charset="-127"/>
                <a:ea typeface="굴림" panose="020B0600000101010101" pitchFamily="50" charset="-127"/>
              </a:rPr>
              <a:t>칩 테스트 보드에 마운트 된 칩으로 전달하게 된다</a:t>
            </a:r>
            <a:r>
              <a:rPr lang="en-US" altLang="ko-KR" sz="3400" dirty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sz="3400" dirty="0">
                <a:latin typeface="굴림" panose="020B0600000101010101" pitchFamily="50" charset="-127"/>
                <a:ea typeface="굴림" panose="020B0600000101010101" pitchFamily="50" charset="-127"/>
              </a:rPr>
              <a:t>칩 내부의 로직을 거쳐 출력된 깊이 </a:t>
            </a:r>
            <a:r>
              <a:rPr lang="ko-KR" altLang="en-US" sz="3400" dirty="0" err="1">
                <a:latin typeface="굴림" panose="020B0600000101010101" pitchFamily="50" charset="-127"/>
                <a:ea typeface="굴림" panose="020B0600000101010101" pitchFamily="50" charset="-127"/>
              </a:rPr>
              <a:t>맵은</a:t>
            </a:r>
            <a:r>
              <a:rPr lang="ko-KR" altLang="en-US" sz="3400" dirty="0">
                <a:latin typeface="굴림" panose="020B0600000101010101" pitchFamily="50" charset="-127"/>
                <a:ea typeface="굴림" panose="020B0600000101010101" pitchFamily="50" charset="-127"/>
              </a:rPr>
              <a:t> </a:t>
            </a:r>
            <a:r>
              <a:rPr lang="en-US" altLang="ko-KR" sz="3400" dirty="0">
                <a:latin typeface="굴림" panose="020B0600000101010101" pitchFamily="50" charset="-127"/>
                <a:ea typeface="굴림" panose="020B0600000101010101" pitchFamily="50" charset="-127"/>
              </a:rPr>
              <a:t>IDEC </a:t>
            </a:r>
            <a:r>
              <a:rPr lang="ko-KR" altLang="en-US" sz="3400" dirty="0">
                <a:latin typeface="굴림" panose="020B0600000101010101" pitchFamily="50" charset="-127"/>
                <a:ea typeface="굴림" panose="020B0600000101010101" pitchFamily="50" charset="-127"/>
              </a:rPr>
              <a:t>칩테스트 보드</a:t>
            </a:r>
            <a:r>
              <a:rPr lang="en-US" altLang="ko-KR" sz="3400" dirty="0">
                <a:latin typeface="굴림" panose="020B0600000101010101" pitchFamily="50" charset="-127"/>
                <a:ea typeface="굴림" panose="020B0600000101010101" pitchFamily="50" charset="-127"/>
              </a:rPr>
              <a:t>, FPGA </a:t>
            </a:r>
            <a:r>
              <a:rPr lang="ko-KR" altLang="en-US" sz="3400" dirty="0">
                <a:latin typeface="굴림" panose="020B0600000101010101" pitchFamily="50" charset="-127"/>
                <a:ea typeface="굴림" panose="020B0600000101010101" pitchFamily="50" charset="-127"/>
              </a:rPr>
              <a:t>보드</a:t>
            </a:r>
            <a:r>
              <a:rPr lang="en-US" altLang="ko-KR" sz="3400" dirty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3400" dirty="0">
                <a:latin typeface="굴림" panose="020B0600000101010101" pitchFamily="50" charset="-127"/>
                <a:ea typeface="굴림" panose="020B0600000101010101" pitchFamily="50" charset="-127"/>
              </a:rPr>
              <a:t>카메라 인터페이스 보드</a:t>
            </a:r>
            <a:r>
              <a:rPr lang="en-US" altLang="ko-KR" sz="3400" dirty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3400" dirty="0">
                <a:latin typeface="굴림" panose="020B0600000101010101" pitchFamily="50" charset="-127"/>
                <a:ea typeface="굴림" panose="020B0600000101010101" pitchFamily="50" charset="-127"/>
              </a:rPr>
              <a:t>컴퓨터 순으로 전달되게 되며</a:t>
            </a:r>
            <a:r>
              <a:rPr lang="en-US" altLang="ko-KR" sz="3400" dirty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3400" dirty="0">
                <a:latin typeface="굴림" panose="020B0600000101010101" pitchFamily="50" charset="-127"/>
                <a:ea typeface="굴림" panose="020B0600000101010101" pitchFamily="50" charset="-127"/>
              </a:rPr>
              <a:t>컴퓨터 단에서 정상적인 깊이 </a:t>
            </a:r>
            <a:r>
              <a:rPr lang="ko-KR" altLang="en-US" sz="3400" dirty="0" err="1">
                <a:latin typeface="굴림" panose="020B0600000101010101" pitchFamily="50" charset="-127"/>
                <a:ea typeface="굴림" panose="020B0600000101010101" pitchFamily="50" charset="-127"/>
              </a:rPr>
              <a:t>맵이</a:t>
            </a:r>
            <a:r>
              <a:rPr lang="ko-KR" altLang="en-US" sz="3400" dirty="0">
                <a:latin typeface="굴림" panose="020B0600000101010101" pitchFamily="50" charset="-127"/>
                <a:ea typeface="굴림" panose="020B0600000101010101" pitchFamily="50" charset="-127"/>
              </a:rPr>
              <a:t> 출력될 경우 정상적으로 동작하는 칩으로 판단하였다</a:t>
            </a:r>
            <a:r>
              <a:rPr lang="en-US" altLang="ko-KR" sz="3400" dirty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sz="3400" dirty="0">
                <a:latin typeface="굴림" panose="020B0600000101010101" pitchFamily="50" charset="-127"/>
                <a:ea typeface="굴림" panose="020B0600000101010101" pitchFamily="50" charset="-127"/>
              </a:rPr>
              <a:t>이와 같은 방법으로 제작된 칩 전부를 테스트 진행하였고</a:t>
            </a:r>
            <a:r>
              <a:rPr lang="en-US" altLang="ko-KR" sz="3400" dirty="0">
                <a:latin typeface="굴림" panose="020B0600000101010101" pitchFamily="50" charset="-127"/>
                <a:ea typeface="굴림" panose="020B0600000101010101" pitchFamily="50" charset="-127"/>
              </a:rPr>
              <a:t>,</a:t>
            </a:r>
            <a:r>
              <a:rPr lang="ko-KR" altLang="en-US" sz="3400" dirty="0">
                <a:latin typeface="굴림" panose="020B0600000101010101" pitchFamily="50" charset="-127"/>
                <a:ea typeface="굴림" panose="020B0600000101010101" pitchFamily="50" charset="-127"/>
              </a:rPr>
              <a:t> 칩 동작율은 </a:t>
            </a:r>
            <a:r>
              <a:rPr lang="en-US" altLang="ko-KR" sz="3400" dirty="0">
                <a:latin typeface="굴림" panose="020B0600000101010101" pitchFamily="50" charset="-127"/>
                <a:ea typeface="굴림" panose="020B0600000101010101" pitchFamily="50" charset="-127"/>
              </a:rPr>
              <a:t>95%</a:t>
            </a:r>
            <a:r>
              <a:rPr lang="ko-KR" altLang="en-US" sz="3400" dirty="0">
                <a:latin typeface="굴림" panose="020B0600000101010101" pitchFamily="50" charset="-127"/>
                <a:ea typeface="굴림" panose="020B0600000101010101" pitchFamily="50" charset="-127"/>
              </a:rPr>
              <a:t>를 보였다</a:t>
            </a:r>
            <a:r>
              <a:rPr lang="en-US" altLang="ko-KR" sz="3400" dirty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</a:p>
        </p:txBody>
      </p:sp>
      <p:sp>
        <p:nvSpPr>
          <p:cNvPr id="93" name="직사각형 92">
            <a:extLst>
              <a:ext uri="{FF2B5EF4-FFF2-40B4-BE49-F238E27FC236}">
                <a16:creationId xmlns:a16="http://schemas.microsoft.com/office/drawing/2014/main" id="{08AE1B01-2D2C-4917-BC96-9E2C91CE5905}"/>
              </a:ext>
            </a:extLst>
          </p:cNvPr>
          <p:cNvSpPr/>
          <p:nvPr/>
        </p:nvSpPr>
        <p:spPr>
          <a:xfrm>
            <a:off x="1705383" y="31207775"/>
            <a:ext cx="14427192" cy="4077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ko-KR" altLang="en-US" sz="3400" dirty="0">
                <a:latin typeface="굴림" panose="020B0600000101010101" pitchFamily="50" charset="-127"/>
                <a:ea typeface="굴림" panose="020B0600000101010101" pitchFamily="50" charset="-127"/>
              </a:rPr>
              <a:t> 스테레오 정합에서 가장 중요한 요구 사항은 높은 정확도와 실시간 성능이다</a:t>
            </a:r>
            <a:r>
              <a:rPr lang="en-US" altLang="ko-KR" sz="3400" dirty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sz="3400" dirty="0">
                <a:latin typeface="굴림" panose="020B0600000101010101" pitchFamily="50" charset="-127"/>
                <a:ea typeface="굴림" panose="020B0600000101010101" pitchFamily="50" charset="-127"/>
              </a:rPr>
              <a:t>따라서 본 연구에서는 </a:t>
            </a:r>
            <a:r>
              <a:rPr lang="en-US" altLang="ko-KR" sz="3400" dirty="0">
                <a:latin typeface="굴림" panose="020B0600000101010101" pitchFamily="50" charset="-127"/>
                <a:ea typeface="굴림" panose="020B0600000101010101" pitchFamily="50" charset="-127"/>
              </a:rPr>
              <a:t>[1]</a:t>
            </a:r>
            <a:r>
              <a:rPr lang="ko-KR" altLang="en-US" sz="3400" dirty="0">
                <a:latin typeface="굴림" panose="020B0600000101010101" pitchFamily="50" charset="-127"/>
                <a:ea typeface="굴림" panose="020B0600000101010101" pitchFamily="50" charset="-127"/>
              </a:rPr>
              <a:t>에서 제안한 하드웨어 아키텍처를 기반으로 한 스테레오 정합 프로세서를 구현하여 정합 정확도를 높이고 하드웨어 복잡도를 줄였다</a:t>
            </a:r>
            <a:r>
              <a:rPr lang="en-US" altLang="ko-KR" sz="3400" dirty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sz="3400" dirty="0">
                <a:latin typeface="굴림" panose="020B0600000101010101" pitchFamily="50" charset="-127"/>
                <a:ea typeface="굴림" panose="020B0600000101010101" pitchFamily="50" charset="-127"/>
              </a:rPr>
              <a:t>스테레오 정합 프로세서는 </a:t>
            </a:r>
            <a:r>
              <a:rPr lang="en-US" altLang="ko-KR" sz="3400" dirty="0">
                <a:latin typeface="굴림" panose="020B0600000101010101" pitchFamily="50" charset="-127"/>
                <a:ea typeface="굴림" panose="020B0600000101010101" pitchFamily="50" charset="-127"/>
              </a:rPr>
              <a:t>IDEC MPW </a:t>
            </a:r>
            <a:r>
              <a:rPr lang="ko-KR" altLang="en-US" sz="3400" dirty="0">
                <a:latin typeface="굴림" panose="020B0600000101010101" pitchFamily="50" charset="-127"/>
                <a:ea typeface="굴림" panose="020B0600000101010101" pitchFamily="50" charset="-127"/>
              </a:rPr>
              <a:t>프로그램에서 제공하는 삼성 </a:t>
            </a:r>
            <a:r>
              <a:rPr lang="en-US" altLang="ko-KR" sz="3400" dirty="0">
                <a:latin typeface="굴림" panose="020B0600000101010101" pitchFamily="50" charset="-127"/>
                <a:ea typeface="굴림" panose="020B0600000101010101" pitchFamily="50" charset="-127"/>
              </a:rPr>
              <a:t>65nm </a:t>
            </a:r>
            <a:r>
              <a:rPr lang="ko-KR" altLang="en-US" sz="3400" dirty="0">
                <a:latin typeface="굴림" panose="020B0600000101010101" pitchFamily="50" charset="-127"/>
                <a:ea typeface="굴림" panose="020B0600000101010101" pitchFamily="50" charset="-127"/>
              </a:rPr>
              <a:t>공정으로 </a:t>
            </a:r>
            <a:r>
              <a:rPr lang="en-US" altLang="ko-KR" sz="3400" dirty="0">
                <a:latin typeface="굴림" panose="020B0600000101010101" pitchFamily="50" charset="-127"/>
                <a:ea typeface="굴림" panose="020B0600000101010101" pitchFamily="50" charset="-127"/>
              </a:rPr>
              <a:t>ASIC</a:t>
            </a:r>
            <a:r>
              <a:rPr lang="ko-KR" altLang="en-US" sz="3400" dirty="0">
                <a:latin typeface="굴림" panose="020B0600000101010101" pitchFamily="50" charset="-127"/>
                <a:ea typeface="굴림" panose="020B0600000101010101" pitchFamily="50" charset="-127"/>
              </a:rPr>
              <a:t>을 구현하였다</a:t>
            </a:r>
            <a:r>
              <a:rPr lang="en-US" altLang="ko-KR" sz="3400" dirty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sz="3400" dirty="0">
                <a:latin typeface="굴림" panose="020B0600000101010101" pitchFamily="50" charset="-127"/>
                <a:ea typeface="굴림" panose="020B0600000101010101" pitchFamily="50" charset="-127"/>
              </a:rPr>
              <a:t>칩 동작 검증 결과 실시간으로 깊이 </a:t>
            </a:r>
            <a:r>
              <a:rPr lang="ko-KR" altLang="en-US" sz="3400" dirty="0" err="1">
                <a:latin typeface="굴림" panose="020B0600000101010101" pitchFamily="50" charset="-127"/>
                <a:ea typeface="굴림" panose="020B0600000101010101" pitchFamily="50" charset="-127"/>
              </a:rPr>
              <a:t>맵을</a:t>
            </a:r>
            <a:r>
              <a:rPr lang="ko-KR" altLang="en-US" sz="3400" dirty="0">
                <a:latin typeface="굴림" panose="020B0600000101010101" pitchFamily="50" charset="-127"/>
                <a:ea typeface="굴림" panose="020B0600000101010101" pitchFamily="50" charset="-127"/>
              </a:rPr>
              <a:t> 생성하였고</a:t>
            </a:r>
            <a:r>
              <a:rPr lang="en-US" altLang="ko-KR" sz="3400" dirty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3400" dirty="0">
                <a:latin typeface="굴림" panose="020B0600000101010101" pitchFamily="50" charset="-127"/>
                <a:ea typeface="굴림" panose="020B0600000101010101" pitchFamily="50" charset="-127"/>
              </a:rPr>
              <a:t>칩 동작율은 </a:t>
            </a:r>
            <a:r>
              <a:rPr lang="en-US" altLang="ko-KR" sz="3400" dirty="0">
                <a:latin typeface="굴림" panose="020B0600000101010101" pitchFamily="50" charset="-127"/>
                <a:ea typeface="굴림" panose="020B0600000101010101" pitchFamily="50" charset="-127"/>
              </a:rPr>
              <a:t>95%</a:t>
            </a:r>
            <a:r>
              <a:rPr lang="ko-KR" altLang="en-US" sz="3400" dirty="0">
                <a:latin typeface="굴림" panose="020B0600000101010101" pitchFamily="50" charset="-127"/>
                <a:ea typeface="굴림" panose="020B0600000101010101" pitchFamily="50" charset="-127"/>
              </a:rPr>
              <a:t>로 높은 </a:t>
            </a:r>
            <a:r>
              <a:rPr lang="ko-KR" altLang="en-US" sz="3400" dirty="0" err="1">
                <a:latin typeface="굴림" panose="020B0600000101010101" pitchFamily="50" charset="-127"/>
                <a:ea typeface="굴림" panose="020B0600000101010101" pitchFamily="50" charset="-127"/>
              </a:rPr>
              <a:t>수율을</a:t>
            </a:r>
            <a:r>
              <a:rPr lang="ko-KR" altLang="en-US" sz="3400" dirty="0">
                <a:latin typeface="굴림" panose="020B0600000101010101" pitchFamily="50" charset="-127"/>
                <a:ea typeface="굴림" panose="020B0600000101010101" pitchFamily="50" charset="-127"/>
              </a:rPr>
              <a:t> 보였다</a:t>
            </a:r>
            <a:endParaRPr lang="en-US" altLang="ko-KR" sz="3400" dirty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59" name="직사각형 58">
            <a:extLst>
              <a:ext uri="{FF2B5EF4-FFF2-40B4-BE49-F238E27FC236}">
                <a16:creationId xmlns:a16="http://schemas.microsoft.com/office/drawing/2014/main" id="{41AEE386-02A9-4EF9-8C90-036666908EED}"/>
              </a:ext>
            </a:extLst>
          </p:cNvPr>
          <p:cNvSpPr/>
          <p:nvPr/>
        </p:nvSpPr>
        <p:spPr>
          <a:xfrm>
            <a:off x="919374" y="38612635"/>
            <a:ext cx="1527382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4800" b="1" dirty="0">
                <a:latin typeface="+mj-ea"/>
              </a:rPr>
              <a:t> 감사의 글</a:t>
            </a:r>
            <a:endParaRPr lang="en-US" altLang="ko-KR" sz="4800" b="1" dirty="0">
              <a:latin typeface="+mj-ea"/>
            </a:endParaRPr>
          </a:p>
        </p:txBody>
      </p:sp>
      <p:sp>
        <p:nvSpPr>
          <p:cNvPr id="62" name="직사각형 61">
            <a:extLst>
              <a:ext uri="{FF2B5EF4-FFF2-40B4-BE49-F238E27FC236}">
                <a16:creationId xmlns:a16="http://schemas.microsoft.com/office/drawing/2014/main" id="{FA5B09E4-518A-4E3B-8B10-3C7FD49EC2BB}"/>
              </a:ext>
            </a:extLst>
          </p:cNvPr>
          <p:cNvSpPr/>
          <p:nvPr/>
        </p:nvSpPr>
        <p:spPr>
          <a:xfrm>
            <a:off x="1705383" y="39407283"/>
            <a:ext cx="14427192" cy="6765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ko-KR" altLang="en-US" sz="3400" dirty="0">
                <a:latin typeface="굴림" panose="020B0600000101010101" pitchFamily="50" charset="-127"/>
                <a:ea typeface="굴림" panose="020B0600000101010101" pitchFamily="50" charset="-127"/>
              </a:rPr>
              <a:t> 본 연구는 </a:t>
            </a:r>
            <a:r>
              <a:rPr lang="en-US" altLang="ko-KR" sz="3400" dirty="0">
                <a:latin typeface="굴림" panose="020B0600000101010101" pitchFamily="50" charset="-127"/>
                <a:ea typeface="굴림" panose="020B0600000101010101" pitchFamily="50" charset="-127"/>
              </a:rPr>
              <a:t>IDEC</a:t>
            </a:r>
            <a:r>
              <a:rPr lang="ko-KR" altLang="en-US" sz="3400" dirty="0">
                <a:latin typeface="굴림" panose="020B0600000101010101" pitchFamily="50" charset="-127"/>
                <a:ea typeface="굴림" panose="020B0600000101010101" pitchFamily="50" charset="-127"/>
              </a:rPr>
              <a:t>에서 </a:t>
            </a:r>
            <a:r>
              <a:rPr lang="en-US" altLang="ko-KR" sz="3400" dirty="0">
                <a:latin typeface="굴림" panose="020B0600000101010101" pitchFamily="50" charset="-127"/>
                <a:ea typeface="굴림" panose="020B0600000101010101" pitchFamily="50" charset="-127"/>
              </a:rPr>
              <a:t>MPW</a:t>
            </a:r>
            <a:r>
              <a:rPr lang="ko-KR" altLang="en-US" sz="3400" dirty="0">
                <a:latin typeface="굴림" panose="020B0600000101010101" pitchFamily="50" charset="-127"/>
                <a:ea typeface="굴림" panose="020B0600000101010101" pitchFamily="50" charset="-127"/>
              </a:rPr>
              <a:t>와 </a:t>
            </a:r>
            <a:r>
              <a:rPr lang="en-US" altLang="ko-KR" sz="3400" dirty="0">
                <a:latin typeface="굴림" panose="020B0600000101010101" pitchFamily="50" charset="-127"/>
                <a:ea typeface="굴림" panose="020B0600000101010101" pitchFamily="50" charset="-127"/>
              </a:rPr>
              <a:t>EDA Tool</a:t>
            </a:r>
            <a:r>
              <a:rPr lang="ko-KR" altLang="en-US" sz="3400" dirty="0">
                <a:latin typeface="굴림" panose="020B0600000101010101" pitchFamily="50" charset="-127"/>
                <a:ea typeface="굴림" panose="020B0600000101010101" pitchFamily="50" charset="-127"/>
              </a:rPr>
              <a:t>을 지원받아 수행하였습니다</a:t>
            </a:r>
            <a:r>
              <a:rPr lang="en-US" altLang="ko-KR" sz="3400" dirty="0">
                <a:latin typeface="굴림" panose="020B0600000101010101" pitchFamily="50" charset="-127"/>
                <a:ea typeface="굴림" panose="020B0600000101010101" pitchFamily="50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613749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2608</TotalTime>
  <Words>566</Words>
  <Application>Microsoft Office PowerPoint</Application>
  <PresentationFormat>사용자 지정</PresentationFormat>
  <Paragraphs>61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11" baseType="lpstr">
      <vt:lpstr>Adobe Fan Heiti Std B</vt:lpstr>
      <vt:lpstr>HY견고딕</vt:lpstr>
      <vt:lpstr>SimSun</vt:lpstr>
      <vt:lpstr>굴림</vt:lpstr>
      <vt:lpstr>맑은 고딕</vt:lpstr>
      <vt:lpstr>Arial</vt:lpstr>
      <vt:lpstr>Calibri</vt:lpstr>
      <vt:lpstr>Calibri Light</vt:lpstr>
      <vt:lpstr>Times New Roman</vt:lpstr>
      <vt:lpstr>Office 테마</vt:lpstr>
      <vt:lpstr>PowerPoint 프레젠테이션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Registered User</dc:creator>
  <cp:lastModifiedBy>Moon</cp:lastModifiedBy>
  <cp:revision>74</cp:revision>
  <dcterms:created xsi:type="dcterms:W3CDTF">2018-03-08T06:02:33Z</dcterms:created>
  <dcterms:modified xsi:type="dcterms:W3CDTF">2020-04-29T09:01:32Z</dcterms:modified>
</cp:coreProperties>
</file>